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34" r:id="rId2"/>
    <p:sldId id="335" r:id="rId3"/>
    <p:sldId id="1803" r:id="rId4"/>
    <p:sldId id="1819" r:id="rId5"/>
    <p:sldId id="1788" r:id="rId6"/>
    <p:sldId id="1787" r:id="rId7"/>
    <p:sldId id="1790" r:id="rId8"/>
    <p:sldId id="1791" r:id="rId9"/>
    <p:sldId id="1820" r:id="rId10"/>
    <p:sldId id="1821" r:id="rId11"/>
    <p:sldId id="1822" r:id="rId12"/>
    <p:sldId id="1823" r:id="rId13"/>
    <p:sldId id="1824" r:id="rId14"/>
    <p:sldId id="1825" r:id="rId15"/>
    <p:sldId id="1826" r:id="rId16"/>
    <p:sldId id="337" r:id="rId17"/>
  </p:sldIdLst>
  <p:sldSz cx="12192000" cy="6858000"/>
  <p:notesSz cx="7102475" cy="10233025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" panose="020B0604020202020204" charset="0"/>
      <p:regular r:id="rId24"/>
      <p:bold r:id="rId25"/>
      <p:italic r:id="rId26"/>
      <p:boldItalic r:id="rId27"/>
    </p:embeddedFont>
    <p:embeddedFont>
      <p:font typeface="Montserrat ExtraBold" panose="020B0604020202020204" charset="0"/>
      <p:bold r:id="rId28"/>
      <p:boldItalic r:id="rId29"/>
    </p:embeddedFont>
    <p:embeddedFont>
      <p:font typeface="Montserrat Medium" panose="020B0604020202020204" charset="0"/>
      <p:regular r:id="rId30"/>
      <p:italic r:id="rId31"/>
    </p:embeddedFont>
    <p:embeddedFont>
      <p:font typeface="Montserrat SemiBold" panose="020B0604020202020204" charset="0"/>
      <p:bold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40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93">
          <p15:clr>
            <a:srgbClr val="A4A3A4"/>
          </p15:clr>
        </p15:guide>
        <p15:guide id="2" pos="223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  <a:srgbClr val="FCEBD4"/>
    <a:srgbClr val="F61D25"/>
    <a:srgbClr val="C00000"/>
    <a:srgbClr val="EE9A2E"/>
    <a:srgbClr val="B39847"/>
    <a:srgbClr val="C80030"/>
    <a:srgbClr val="FF4B4B"/>
    <a:srgbClr val="4E085C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07" autoAdjust="0"/>
    <p:restoredTop sz="94660"/>
  </p:normalViewPr>
  <p:slideViewPr>
    <p:cSldViewPr snapToGrid="0">
      <p:cViewPr varScale="1">
        <p:scale>
          <a:sx n="75" d="100"/>
          <a:sy n="75" d="100"/>
        </p:scale>
        <p:origin x="66" y="750"/>
      </p:cViewPr>
      <p:guideLst>
        <p:guide orient="horz" pos="2140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5874" y="66"/>
      </p:cViewPr>
      <p:guideLst>
        <p:guide orient="horz" pos="3193"/>
        <p:guide pos="22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des Feitosa" userId="92476b2894f26070" providerId="LiveId" clId="{4A52072C-F013-4537-BE98-CF08E7AABC80}"/>
    <pc:docChg chg="delSld modSld">
      <pc:chgData name="Audes Feitosa" userId="92476b2894f26070" providerId="LiveId" clId="{4A52072C-F013-4537-BE98-CF08E7AABC80}" dt="2021-04-09T16:30:33.677" v="18" actId="47"/>
      <pc:docMkLst>
        <pc:docMk/>
      </pc:docMkLst>
      <pc:sldChg chg="modSp del mod">
        <pc:chgData name="Audes Feitosa" userId="92476b2894f26070" providerId="LiveId" clId="{4A52072C-F013-4537-BE98-CF08E7AABC80}" dt="2021-04-09T16:30:33.677" v="18" actId="47"/>
        <pc:sldMkLst>
          <pc:docMk/>
          <pc:sldMk cId="0" sldId="1800"/>
        </pc:sldMkLst>
        <pc:graphicFrameChg chg="mod">
          <ac:chgData name="Audes Feitosa" userId="92476b2894f26070" providerId="LiveId" clId="{4A52072C-F013-4537-BE98-CF08E7AABC80}" dt="2021-04-09T16:27:09.301" v="17" actId="1036"/>
          <ac:graphicFrameMkLst>
            <pc:docMk/>
            <pc:sldMk cId="0" sldId="1800"/>
            <ac:graphicFrameMk id="2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1EA-49D4-A45E-80D61999B23C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1EA-49D4-A45E-80D61999B23C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1EA-49D4-A45E-80D61999B23C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1EA-49D4-A45E-80D61999B23C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1EA-49D4-A45E-80D61999B23C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EA-49D4-A45E-80D61999B23C}"/>
                </c:ext>
              </c:extLst>
            </c:dLbl>
            <c:spPr>
              <a:noFill/>
              <a:ln w="25341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DAC</c:v>
                </c:pt>
                <c:pt idx="1">
                  <c:v>AVE</c:v>
                </c:pt>
                <c:pt idx="2">
                  <c:v>IC</c:v>
                </c:pt>
                <c:pt idx="3">
                  <c:v>Mortalidade CV</c:v>
                </c:pt>
                <c:pt idx="4">
                  <c:v>Mortalidade Total</c:v>
                </c:pt>
              </c:strCache>
            </c:strRef>
          </c:cat>
          <c:val>
            <c:numRef>
              <c:f>Plan1!$B$2:$B$6</c:f>
              <c:numCache>
                <c:formatCode>ge\r\a\l</c:formatCode>
                <c:ptCount val="5"/>
                <c:pt idx="0">
                  <c:v>-22</c:v>
                </c:pt>
                <c:pt idx="1">
                  <c:v>-37</c:v>
                </c:pt>
                <c:pt idx="2">
                  <c:v>-46</c:v>
                </c:pt>
                <c:pt idx="3">
                  <c:v>-20</c:v>
                </c:pt>
                <c:pt idx="4">
                  <c:v>-12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1EA-49D4-A45E-80D61999B2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9742416"/>
        <c:axId val="1"/>
      </c:barChart>
      <c:catAx>
        <c:axId val="1929742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\r\a\l" sourceLinked="1"/>
        <c:majorTickMark val="out"/>
        <c:minorTickMark val="none"/>
        <c:tickLblPos val="nextTo"/>
        <c:crossAx val="1929742416"/>
        <c:crosses val="autoZero"/>
        <c:crossBetween val="between"/>
      </c:valAx>
      <c:spPr>
        <a:noFill/>
        <a:ln w="25341">
          <a:noFill/>
        </a:ln>
      </c:spPr>
    </c:plotArea>
    <c:plotVisOnly val="1"/>
    <c:dispBlanksAs val="gap"/>
    <c:showDLblsOverMax val="0"/>
  </c:chart>
  <c:txPr>
    <a:bodyPr/>
    <a:lstStyle/>
    <a:p>
      <a:pPr>
        <a:defRPr sz="1346"/>
      </a:pPr>
      <a:endParaRPr lang="pt-B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0.07852</cdr:x>
      <cdr:y>0.45009</cdr:y>
    </cdr:from>
    <cdr:to>
      <cdr:x>0.1481</cdr:x>
      <cdr:y>0.60937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D26103D1-8924-4C32-8F70-8D03BB627944}"/>
            </a:ext>
          </a:extLst>
        </cdr:cNvPr>
        <cdr:cNvSpPr txBox="1"/>
      </cdr:nvSpPr>
      <cdr:spPr>
        <a:xfrm xmlns:a="http://schemas.openxmlformats.org/drawingml/2006/main">
          <a:off x="646170" y="1383315"/>
          <a:ext cx="572655" cy="4895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pt-BR" sz="1800" b="1" dirty="0">
              <a:solidFill>
                <a:srgbClr val="C00000"/>
              </a:solidFill>
              <a:latin typeface="Montserrat" panose="00000500000000000000" pitchFamily="2" charset="0"/>
            </a:rPr>
            <a:t>-22</a:t>
          </a:r>
        </a:p>
      </cdr:txBody>
    </cdr:sp>
  </cdr:relSizeAnchor>
  <cdr:relSizeAnchor xmlns:cdr="http://schemas.openxmlformats.org/drawingml/2006/chartDrawing">
    <cdr:from>
      <cdr:x>0.26988</cdr:x>
      <cdr:y>0.72808</cdr:y>
    </cdr:from>
    <cdr:to>
      <cdr:x>0.33946</cdr:x>
      <cdr:y>0.88736</cdr:y>
    </cdr:to>
    <cdr:sp macro="" textlink="">
      <cdr:nvSpPr>
        <cdr:cNvPr id="3" name="CaixaDeTexto 1">
          <a:extLst xmlns:a="http://schemas.openxmlformats.org/drawingml/2006/main">
            <a:ext uri="{FF2B5EF4-FFF2-40B4-BE49-F238E27FC236}">
              <a16:creationId xmlns:a16="http://schemas.microsoft.com/office/drawing/2014/main" id="{055489E9-47C1-499E-A199-FBDB50473D3B}"/>
            </a:ext>
          </a:extLst>
        </cdr:cNvPr>
        <cdr:cNvSpPr txBox="1"/>
      </cdr:nvSpPr>
      <cdr:spPr>
        <a:xfrm xmlns:a="http://schemas.openxmlformats.org/drawingml/2006/main">
          <a:off x="2220970" y="2237679"/>
          <a:ext cx="572655" cy="4895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800" b="1" dirty="0">
              <a:solidFill>
                <a:srgbClr val="C00000"/>
              </a:solidFill>
              <a:latin typeface="Montserrat" panose="00000500000000000000" pitchFamily="2" charset="0"/>
            </a:rPr>
            <a:t>-37</a:t>
          </a:r>
        </a:p>
      </cdr:txBody>
    </cdr:sp>
  </cdr:relSizeAnchor>
  <cdr:relSizeAnchor xmlns:cdr="http://schemas.openxmlformats.org/drawingml/2006/chartDrawing">
    <cdr:from>
      <cdr:x>0.65708</cdr:x>
      <cdr:y>0.42036</cdr:y>
    </cdr:from>
    <cdr:to>
      <cdr:x>0.72667</cdr:x>
      <cdr:y>0.57964</cdr:y>
    </cdr:to>
    <cdr:sp macro="" textlink="">
      <cdr:nvSpPr>
        <cdr:cNvPr id="5" name="CaixaDeTexto 1">
          <a:extLst xmlns:a="http://schemas.openxmlformats.org/drawingml/2006/main">
            <a:ext uri="{FF2B5EF4-FFF2-40B4-BE49-F238E27FC236}">
              <a16:creationId xmlns:a16="http://schemas.microsoft.com/office/drawing/2014/main" id="{055489E9-47C1-499E-A199-FBDB50473D3B}"/>
            </a:ext>
          </a:extLst>
        </cdr:cNvPr>
        <cdr:cNvSpPr txBox="1"/>
      </cdr:nvSpPr>
      <cdr:spPr>
        <a:xfrm xmlns:a="http://schemas.openxmlformats.org/drawingml/2006/main">
          <a:off x="5407515" y="1291936"/>
          <a:ext cx="572655" cy="4895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800" b="1" dirty="0">
              <a:solidFill>
                <a:srgbClr val="C00000"/>
              </a:solidFill>
              <a:latin typeface="Montserrat" panose="00000500000000000000" pitchFamily="2" charset="0"/>
            </a:rPr>
            <a:t>-20</a:t>
          </a:r>
        </a:p>
      </cdr:txBody>
    </cdr:sp>
  </cdr:relSizeAnchor>
  <cdr:relSizeAnchor xmlns:cdr="http://schemas.openxmlformats.org/drawingml/2006/chartDrawing">
    <cdr:from>
      <cdr:x>0.85125</cdr:x>
      <cdr:y>0.26527</cdr:y>
    </cdr:from>
    <cdr:to>
      <cdr:x>0.92083</cdr:x>
      <cdr:y>0.42455</cdr:y>
    </cdr:to>
    <cdr:sp macro="" textlink="">
      <cdr:nvSpPr>
        <cdr:cNvPr id="6" name="CaixaDeTexto 1">
          <a:extLst xmlns:a="http://schemas.openxmlformats.org/drawingml/2006/main">
            <a:ext uri="{FF2B5EF4-FFF2-40B4-BE49-F238E27FC236}">
              <a16:creationId xmlns:a16="http://schemas.microsoft.com/office/drawing/2014/main" id="{055489E9-47C1-499E-A199-FBDB50473D3B}"/>
            </a:ext>
          </a:extLst>
        </cdr:cNvPr>
        <cdr:cNvSpPr txBox="1"/>
      </cdr:nvSpPr>
      <cdr:spPr>
        <a:xfrm xmlns:a="http://schemas.openxmlformats.org/drawingml/2006/main">
          <a:off x="7005406" y="815279"/>
          <a:ext cx="572655" cy="4895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800" b="1" dirty="0">
              <a:solidFill>
                <a:srgbClr val="C00000"/>
              </a:solidFill>
              <a:latin typeface="Montserrat" panose="00000500000000000000" pitchFamily="2" charset="0"/>
            </a:rPr>
            <a:t>-12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EBC9D-A56F-415C-A4D3-92864FA0151C}" type="datetimeFigureOut">
              <a:rPr lang="pt-BR" smtClean="0">
                <a:latin typeface="Montserrat" panose="00000500000000000000" pitchFamily="2" charset="0"/>
              </a:rPr>
              <a:t>09/04/2021</a:t>
            </a:fld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D02D1-3094-4A33-854B-BC5B733983FD}" type="slidenum">
              <a:rPr lang="pt-BR" smtClean="0">
                <a:latin typeface="Montserrat" panose="00000500000000000000" pitchFamily="2" charset="0"/>
              </a:rPr>
              <a:t>‹nº›</a:t>
            </a:fld>
            <a:endParaRPr lang="pt-BR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3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ea typeface="Montserrat" panose="00000500000000000000" pitchFamily="2" charset="0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lang="pt-BR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2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3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ea typeface="Montserrat" panose="00000500000000000000" pitchFamily="2" charset="0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lang="pt-BR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3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ea typeface="Montserrat" panose="00000500000000000000" pitchFamily="2" charset="0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lang="pt-BR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>
            <a:lvl1pPr>
              <a:defRPr>
                <a:latin typeface="Montserrat" panose="00000500000000000000" pitchFamily="2" charset="0"/>
              </a:defRPr>
            </a:lvl1pPr>
          </a:lstStyle>
          <a:p>
            <a:pPr algn="r">
              <a:buSzPts val="1300"/>
            </a:pPr>
            <a:fld id="{00000000-1234-1234-1234-123412341234}" type="slidenum">
              <a:rPr lang="pt-BR" sz="1300" smtClean="0">
                <a:solidFill>
                  <a:schemeClr val="dk1"/>
                </a:solidFill>
                <a:ea typeface="Calibri" panose="020F0502020204030204"/>
                <a:cs typeface="Calibri" panose="020F0502020204030204"/>
                <a:sym typeface="Calibri" panose="020F0502020204030204"/>
              </a:rPr>
              <a:t>‹nº›</a:t>
            </a:fld>
            <a:endParaRPr lang="pt-BR" sz="1300" dirty="0">
              <a:solidFill>
                <a:schemeClr val="dk1"/>
              </a:solidFill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Montserrat" panose="00000500000000000000" pitchFamily="2" charset="0"/>
        <a:ea typeface="Montserrat" panose="00000500000000000000" pitchFamily="2" charset="0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s 3"/>
          <p:cNvSpPr/>
          <p:nvPr userDrawn="1"/>
        </p:nvSpPr>
        <p:spPr>
          <a:xfrm>
            <a:off x="-22225" y="3175"/>
            <a:ext cx="12236450" cy="6854825"/>
          </a:xfrm>
          <a:prstGeom prst="rect">
            <a:avLst/>
          </a:prstGeom>
          <a:gradFill>
            <a:gsLst>
              <a:gs pos="7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8" name="Rectangles 16"/>
          <p:cNvSpPr/>
          <p:nvPr userDrawn="1"/>
        </p:nvSpPr>
        <p:spPr>
          <a:xfrm rot="5400000">
            <a:off x="2091372" y="-1165222"/>
            <a:ext cx="166370" cy="3832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9" name="Rectangles 17"/>
          <p:cNvSpPr/>
          <p:nvPr userDrawn="1"/>
        </p:nvSpPr>
        <p:spPr>
          <a:xfrm rot="5400000">
            <a:off x="4950777" y="-32692"/>
            <a:ext cx="135890" cy="1856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0" name="Rectangles 16"/>
          <p:cNvSpPr/>
          <p:nvPr userDrawn="1"/>
        </p:nvSpPr>
        <p:spPr>
          <a:xfrm rot="5400000">
            <a:off x="3104515" y="3293482"/>
            <a:ext cx="45719" cy="6299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06576" y="6251079"/>
            <a:ext cx="985299" cy="35024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93029" y="6251079"/>
            <a:ext cx="710322" cy="33828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74459" y="6252798"/>
            <a:ext cx="1431896" cy="36012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79785" y="6214583"/>
            <a:ext cx="405575" cy="395278"/>
          </a:xfrm>
          <a:prstGeom prst="rect">
            <a:avLst/>
          </a:prstGeom>
        </p:spPr>
      </p:pic>
      <p:sp>
        <p:nvSpPr>
          <p:cNvPr id="15" name="Rectangles 16"/>
          <p:cNvSpPr/>
          <p:nvPr userDrawn="1"/>
        </p:nvSpPr>
        <p:spPr>
          <a:xfrm rot="5400000" flipH="1">
            <a:off x="11781949" y="6097343"/>
            <a:ext cx="45719" cy="7743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s 3"/>
          <p:cNvSpPr/>
          <p:nvPr userDrawn="1"/>
        </p:nvSpPr>
        <p:spPr>
          <a:xfrm>
            <a:off x="-22225" y="3175"/>
            <a:ext cx="12236450" cy="6854825"/>
          </a:xfrm>
          <a:prstGeom prst="rect">
            <a:avLst/>
          </a:prstGeom>
          <a:gradFill>
            <a:gsLst>
              <a:gs pos="7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0" name="Rectangles 16"/>
          <p:cNvSpPr/>
          <p:nvPr userDrawn="1"/>
        </p:nvSpPr>
        <p:spPr>
          <a:xfrm rot="5400000">
            <a:off x="3104515" y="3293482"/>
            <a:ext cx="45719" cy="6299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06576" y="6251079"/>
            <a:ext cx="985299" cy="35024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93029" y="6251079"/>
            <a:ext cx="710322" cy="33828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74459" y="6252798"/>
            <a:ext cx="1431896" cy="36012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79785" y="6214583"/>
            <a:ext cx="405575" cy="395278"/>
          </a:xfrm>
          <a:prstGeom prst="rect">
            <a:avLst/>
          </a:prstGeom>
        </p:spPr>
      </p:pic>
      <p:sp>
        <p:nvSpPr>
          <p:cNvPr id="15" name="Rectangles 16"/>
          <p:cNvSpPr/>
          <p:nvPr userDrawn="1"/>
        </p:nvSpPr>
        <p:spPr>
          <a:xfrm rot="5400000" flipH="1">
            <a:off x="11781949" y="6097343"/>
            <a:ext cx="45719" cy="7743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s 8"/>
          <p:cNvSpPr/>
          <p:nvPr userDrawn="1"/>
        </p:nvSpPr>
        <p:spPr>
          <a:xfrm>
            <a:off x="1247775" y="2512695"/>
            <a:ext cx="5664835" cy="1946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1625917" y="3188494"/>
            <a:ext cx="4908550" cy="595312"/>
          </a:xfrm>
        </p:spPr>
        <p:txBody>
          <a:bodyPr/>
          <a:lstStyle>
            <a:lvl1pPr marL="0" indent="0">
              <a:buNone/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Montserrat" panose="00000500000000000000" pitchFamily="2" charset="0"/>
                <a:cs typeface="Montserrat SemiBold" panose="00000700000000000000" pitchFamily="2" charset="0"/>
                <a:sym typeface="Arial" panose="020B0604020202020204"/>
              </a:defRPr>
            </a:lvl1pPr>
            <a:lvl2pPr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2pPr>
            <a:lvl3pPr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3pPr>
            <a:lvl4pPr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4pPr>
            <a:lvl5pPr>
              <a:defRPr lang="pt-BR" sz="2800" b="0" i="0" u="none" strike="noStrike" cap="none" dirty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5pPr>
          </a:lstStyle>
          <a:p>
            <a:pPr lvl="0"/>
            <a:r>
              <a:rPr lang="pt-BR" dirty="0"/>
              <a:t>CLIQUE PARA EDITAR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Montserrat" panose="00000500000000000000" pitchFamily="2" charset="0"/>
              </a:defRPr>
            </a:lvl1pPr>
          </a:lstStyle>
          <a:p>
            <a:fld id="{9A0DB2DC-4C9A-4742-B13C-FB6460FD3503}" type="slidenum">
              <a:rPr lang="en-US" smtClean="0"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s 8"/>
          <p:cNvSpPr/>
          <p:nvPr/>
        </p:nvSpPr>
        <p:spPr>
          <a:xfrm>
            <a:off x="-15036" y="2347324"/>
            <a:ext cx="12207036" cy="269563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088629" y="2307039"/>
            <a:ext cx="3590290" cy="2735915"/>
            <a:chOff x="2042" y="2027"/>
            <a:chExt cx="5654" cy="694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042" y="8952"/>
              <a:ext cx="2129" cy="1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089" y="2061"/>
              <a:ext cx="0" cy="691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089" y="2061"/>
              <a:ext cx="5584" cy="2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650" y="2027"/>
              <a:ext cx="0" cy="6939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567" y="8952"/>
              <a:ext cx="2129" cy="1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Content Placeholder 1" descr="DHA SP LOGO-01"/>
          <p:cNvPicPr>
            <a:picLocks noChangeAspect="1"/>
          </p:cNvPicPr>
          <p:nvPr/>
        </p:nvPicPr>
        <p:blipFill>
          <a:blip r:embed="rId3"/>
          <a:srcRect l="1593"/>
          <a:stretch>
            <a:fillRect/>
          </a:stretch>
        </p:blipFill>
        <p:spPr>
          <a:xfrm>
            <a:off x="8410575" y="2985621"/>
            <a:ext cx="1699260" cy="4829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078" y="4042539"/>
            <a:ext cx="1328879" cy="472375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4991" y="4034173"/>
            <a:ext cx="1027020" cy="489108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3896" y="2852278"/>
            <a:ext cx="769210" cy="749679"/>
          </a:xfrm>
          <a:prstGeom prst="rect">
            <a:avLst/>
          </a:prstGeom>
        </p:spPr>
      </p:pic>
      <p:sp>
        <p:nvSpPr>
          <p:cNvPr id="18" name="Text Box 16"/>
          <p:cNvSpPr txBox="1"/>
          <p:nvPr/>
        </p:nvSpPr>
        <p:spPr>
          <a:xfrm>
            <a:off x="1803016" y="2699834"/>
            <a:ext cx="5804309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  <a:t>TRATAMENTO MEDICAMENTOSO</a:t>
            </a:r>
          </a:p>
        </p:txBody>
      </p:sp>
      <p:sp>
        <p:nvSpPr>
          <p:cNvPr id="22" name="Text Box 16"/>
          <p:cNvSpPr txBox="1"/>
          <p:nvPr/>
        </p:nvSpPr>
        <p:spPr>
          <a:xfrm rot="16200000">
            <a:off x="-919762" y="3327637"/>
            <a:ext cx="28751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  <a:cs typeface="AvenirNext LT Pro Bold" panose="020B0804020202020204" charset="0"/>
              </a:rPr>
              <a:t>CAPÍTULO </a:t>
            </a:r>
            <a:r>
              <a:rPr lang="pt-BR" altLang="en-US" sz="3200" dirty="0">
                <a:solidFill>
                  <a:srgbClr val="C00000"/>
                </a:solidFill>
                <a:latin typeface="Montserrat SemiBold" panose="00000700000000000000" pitchFamily="2" charset="0"/>
                <a:cs typeface="AvenirNext LT Pro Bold" panose="020B0804020202020204" charset="0"/>
              </a:rPr>
              <a:t>9</a:t>
            </a:r>
          </a:p>
        </p:txBody>
      </p:sp>
      <p:cxnSp>
        <p:nvCxnSpPr>
          <p:cNvPr id="24" name="Conector reto 23"/>
          <p:cNvCxnSpPr/>
          <p:nvPr/>
        </p:nvCxnSpPr>
        <p:spPr>
          <a:xfrm>
            <a:off x="1461936" y="2524475"/>
            <a:ext cx="0" cy="236291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6"/>
          <p:cNvSpPr txBox="1"/>
          <p:nvPr/>
        </p:nvSpPr>
        <p:spPr>
          <a:xfrm rot="16200000">
            <a:off x="-537422" y="3228197"/>
            <a:ext cx="3032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  <a:t>DIRETRIZES BRASILEIRAS </a:t>
            </a:r>
            <a:br>
              <a:rPr lang="pt-B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</a:br>
            <a:endParaRPr lang="pt-BR" altLang="en-US" dirty="0">
              <a:solidFill>
                <a:schemeClr val="tx1">
                  <a:lumMod val="65000"/>
                  <a:lumOff val="35000"/>
                </a:schemeClr>
              </a:solidFill>
              <a:latin typeface="Montserrat ExtraBold" panose="00000900000000000000" pitchFamily="2" charset="0"/>
              <a:cs typeface="AvenirNext LT Pro Bold" panose="020B0804020202020204" charset="0"/>
            </a:endParaRPr>
          </a:p>
        </p:txBody>
      </p:sp>
      <p:sp>
        <p:nvSpPr>
          <p:cNvPr id="26" name="Text Box 16"/>
          <p:cNvSpPr txBox="1"/>
          <p:nvPr/>
        </p:nvSpPr>
        <p:spPr>
          <a:xfrm rot="16200000">
            <a:off x="-433854" y="3419023"/>
            <a:ext cx="2902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sz="105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  <a:t>DA HIPERTENSÃO ARTERIAL 2020</a:t>
            </a:r>
          </a:p>
        </p:txBody>
      </p:sp>
      <p:sp>
        <p:nvSpPr>
          <p:cNvPr id="5122" name="Subtítulo 2"/>
          <p:cNvSpPr>
            <a:spLocks noGrp="1"/>
          </p:cNvSpPr>
          <p:nvPr>
            <p:ph type="subTitle" idx="1"/>
          </p:nvPr>
        </p:nvSpPr>
        <p:spPr>
          <a:xfrm>
            <a:off x="1805865" y="3941644"/>
            <a:ext cx="5881947" cy="678815"/>
          </a:xfrm>
        </p:spPr>
        <p:txBody>
          <a:bodyPr vert="horz" wrap="square" lIns="91440" tIns="45720" rIns="91440" bIns="45720" anchor="t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sz="1000" kern="1200" dirty="0">
                <a:latin typeface="Montserrat Medium" panose="00000600000000000000" pitchFamily="2" charset="0"/>
                <a:ea typeface="+mn-ea"/>
                <a:cs typeface="Montserrat Medium" panose="00000600000000000000" pitchFamily="2" charset="0"/>
              </a:rPr>
              <a:t>Coordenadora: Andréa Araujo Brandão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sz="1000" kern="1200" dirty="0">
                <a:latin typeface="Montserrat Medium" panose="00000600000000000000" pitchFamily="2" charset="0"/>
                <a:ea typeface="+mn-ea"/>
                <a:cs typeface="Montserrat Medium" panose="00000600000000000000" pitchFamily="2" charset="0"/>
              </a:rPr>
              <a:t>Coordenadores adjuntos: Marcus Vinícius Bolívar Malachias, Fernando Antonio de Almeida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sz="1000" kern="1200" dirty="0">
                <a:latin typeface="Montserrat Medium" panose="00000600000000000000" pitchFamily="2" charset="0"/>
                <a:ea typeface="+mn-ea"/>
                <a:cs typeface="Montserrat Medium" panose="00000600000000000000" pitchFamily="2" charset="0"/>
              </a:rPr>
              <a:t>Membros: Fernanda Marciano Consolim-Colombo, Otavio Rizzi Coelho, Sergio Emanuel Kaiser</a:t>
            </a:r>
            <a:endParaRPr lang="pt-BR" altLang="pt-BR" sz="1000" kern="1200" dirty="0">
              <a:latin typeface="Montserrat Medium" panose="00000600000000000000" pitchFamily="2" charset="0"/>
              <a:ea typeface="+mn-ea"/>
              <a:cs typeface="Montserrat Medium" panose="000006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672419"/>
              </p:ext>
            </p:extLst>
          </p:nvPr>
        </p:nvGraphicFramePr>
        <p:xfrm>
          <a:off x="141605" y="1056981"/>
          <a:ext cx="11908790" cy="5242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1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9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4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613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Classe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Classe e Medicamento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Dose diária habitual (mg)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Freq.*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Comentários e recomendações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Diuréticos </a:t>
                      </a:r>
                      <a:r>
                        <a:rPr lang="pt-BR" sz="1100" dirty="0" err="1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tiazídicos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 e similares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Montserrat SemiBold" panose="00000700000000000000" pitchFamily="2" charset="0"/>
                        <a:cs typeface="Montserrat SemiBold" panose="00000700000000000000" pitchFamily="2" charset="0"/>
                      </a:endParaRP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Hidroclorotiazida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25 - 50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BD4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Doses mais elevadas dos </a:t>
                      </a:r>
                      <a:r>
                        <a:rPr lang="pt-BR" sz="1000" dirty="0" err="1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tiazídicos</a:t>
                      </a: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 e similares aumentam o efeito diurético sem aumentar o efeito anti-hipertensivo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Montserrat SemiBold" panose="00000700000000000000" pitchFamily="2" charset="0"/>
                        <a:cs typeface="Montserrat SemiBold" panose="00000700000000000000" pitchFamily="2" charset="0"/>
                      </a:endParaRP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Clortalidona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12,5 - 25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B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 err="1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Indapamida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1,5 – 3,0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B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Diuréticos de alça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Furosemida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20 - 240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 a 3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BD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Utilizado na insuficiência renal crônica (IRC), insuficiência cardíaca congestiva (ICC) e estados de retenção de líquidos (edema)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 err="1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Bumetanida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1 - 4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 a 3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B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Diuréticos poupadores de potássio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Espironolactona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25 - 100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 a 2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Pode provocar </a:t>
                      </a:r>
                      <a:r>
                        <a:rPr lang="pt-BR" sz="1000" dirty="0" err="1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hiperpotassemia</a:t>
                      </a: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, particularmente na IRC e quando associado a inibidores da ECA ou BRA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Montserrat SemiBold" panose="00000700000000000000" pitchFamily="2" charset="0"/>
                        <a:cs typeface="Montserrat SemiBold" panose="00000700000000000000" pitchFamily="2" charset="0"/>
                      </a:endParaRP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 err="1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Amilorida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2,5 - 5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Disponível unicamente associado à </a:t>
                      </a:r>
                      <a:r>
                        <a:rPr lang="pt-BR" sz="1000" dirty="0" err="1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hidroclorotiazida</a:t>
                      </a: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 ou à </a:t>
                      </a:r>
                      <a:r>
                        <a:rPr lang="pt-BR" sz="1000" dirty="0" err="1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clortalidona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Montserrat SemiBold" panose="00000700000000000000" pitchFamily="2" charset="0"/>
                        <a:cs typeface="Montserrat SemiBold" panose="00000700000000000000" pitchFamily="2" charset="0"/>
                      </a:endParaRP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00"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Bloqueadores dos canais de cálcio (BCC) </a:t>
                      </a:r>
                      <a:r>
                        <a:rPr lang="pt-BR" sz="1100" dirty="0" err="1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di-hidropiridínicos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Montserrat SemiBold" panose="00000700000000000000" pitchFamily="2" charset="0"/>
                        <a:cs typeface="Montserrat SemiBold" panose="00000700000000000000" pitchFamily="2" charset="0"/>
                      </a:endParaRP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Anlodipino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2,5 – 10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Evite o uso em pacientes com insuficiência cardíaca com fração de ejeção reduzida. 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Montserrat SemiBold" panose="00000700000000000000" pitchFamily="2" charset="0"/>
                        <a:cs typeface="Montserrat SemiBold" panose="00000700000000000000" pitchFamily="2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Pode provocar edema de membros inferiores relacionado à dose utilizada. 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Montserrat SemiBold" panose="00000700000000000000" pitchFamily="2" charset="0"/>
                        <a:cs typeface="Montserrat SemiBold" panose="00000700000000000000" pitchFamily="2" charset="0"/>
                      </a:endParaRP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 err="1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Felodipino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2,5 – 10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 err="1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Nifedipino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10 - 60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 a 3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 err="1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Nitrendipino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10 - 30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 err="1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Manidipino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10 - 30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 err="1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Lacidipino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2 - 6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 err="1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Lercanidipino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10 - 20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 err="1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Levanlodipino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2,5 - 5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4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BCC não </a:t>
                      </a:r>
                      <a:r>
                        <a:rPr lang="pt-BR" sz="1100" dirty="0" err="1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di-hidropiridínicos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Montserrat SemiBold" panose="00000700000000000000" pitchFamily="2" charset="0"/>
                        <a:cs typeface="Montserrat SemiBold" panose="00000700000000000000" pitchFamily="2" charset="0"/>
                      </a:endParaRP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 err="1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Verapamil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120 - 360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 a 2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Evite o uso em pacientes com insuficiência cardíaca com fração de ejeção reduzida. 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Montserrat SemiBold" panose="00000700000000000000" pitchFamily="2" charset="0"/>
                        <a:cs typeface="Montserrat SemiBold" panose="00000700000000000000" pitchFamily="2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Evite a associação com betabloqueadores e em pacientes com bradicardia.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Montserrat SemiBold" panose="00000700000000000000" pitchFamily="2" charset="0"/>
                        <a:cs typeface="Montserrat SemiBold" panose="00000700000000000000" pitchFamily="2" charset="0"/>
                      </a:endParaRP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Diltiazem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80 - 240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 a 2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2400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Inibidores da enzima de conversão da angiotensina (IECA)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Captopril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25–150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2 a 3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Evite o uso em mulheres em idade fértil, pois há grande risco de malformações fetais e outras complicações na gestação. 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Montserrat SemiBold" panose="00000700000000000000" pitchFamily="2" charset="0"/>
                        <a:cs typeface="Montserrat SemiBold" panose="00000700000000000000" pitchFamily="2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Contraindicado em associação com outros inibidores do sistema renina-angiotensina-</a:t>
                      </a:r>
                      <a:r>
                        <a:rPr lang="pt-BR" sz="1000" dirty="0" err="1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aldosterona</a:t>
                      </a: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, exceto </a:t>
                      </a:r>
                      <a:r>
                        <a:rPr lang="pt-BR" sz="1000" dirty="0" err="1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espironolactona</a:t>
                      </a: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 na ICC. 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Montserrat SemiBold" panose="00000700000000000000" pitchFamily="2" charset="0"/>
                        <a:cs typeface="Montserrat SemiBold" panose="00000700000000000000" pitchFamily="2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Risco de </a:t>
                      </a:r>
                      <a:r>
                        <a:rPr lang="pt-BR" sz="1000" dirty="0" err="1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hiperpotassemia</a:t>
                      </a: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 em pacientes com insuficiência renal ou que estejam recebendo suplementação de potássio.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Montserrat SemiBold" panose="00000700000000000000" pitchFamily="2" charset="0"/>
                        <a:cs typeface="Montserrat SemiBold" panose="00000700000000000000" pitchFamily="2" charset="0"/>
                      </a:endParaRP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 err="1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Enalapril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5–40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 a 2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Benazepril 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10 - 40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 a 2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Lisinopril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10 – 40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Fosinopril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10 – 40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Ramipril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2,5 – 20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 a 2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Perindopril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4 – 16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2400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Bloqueadores dos receptores AT</a:t>
                      </a:r>
                      <a:r>
                        <a:rPr lang="pt-BR" sz="1100" baseline="-25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 da Angiotensina II (BRA)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Montserrat SemiBold" panose="00000700000000000000" pitchFamily="2" charset="0"/>
                        <a:cs typeface="Montserrat SemiBold" panose="00000700000000000000" pitchFamily="2" charset="0"/>
                      </a:endParaRP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 err="1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Losartana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50–100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 a 2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Mesmas recomendações feitas aos IECA.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 err="1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Valsartana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80–320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 err="1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Irbesartana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150–300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 err="1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Candesartana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8–32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 err="1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Olmesartana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20–40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Telmisartana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20–80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sp>
        <p:nvSpPr>
          <p:cNvPr id="19" name="Text Box 18"/>
          <p:cNvSpPr txBox="1"/>
          <p:nvPr/>
        </p:nvSpPr>
        <p:spPr>
          <a:xfrm>
            <a:off x="291465" y="228600"/>
            <a:ext cx="1151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8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MEDICAMENTOS ANTI-HIPERTENSIVOS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7086368" y="582543"/>
            <a:ext cx="5231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600" dirty="0">
                <a:solidFill>
                  <a:schemeClr val="tx1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DISPONÍVEIS NO BRASIL(1)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674956"/>
              </p:ext>
            </p:extLst>
          </p:nvPr>
        </p:nvGraphicFramePr>
        <p:xfrm>
          <a:off x="225107" y="1465580"/>
          <a:ext cx="11741785" cy="4526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8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4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6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77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Classe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Classe e Medicamento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Dose diária habitual (mg)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Freq.*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Comentários e recomendações</a:t>
                      </a:r>
                    </a:p>
                  </a:txBody>
                  <a:tcPr marL="45473" marR="45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Betabloqueadores (BB) não cardiosseletivos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ea typeface="Times New Roman" panose="02020603050405020304" charset="0"/>
                          <a:cs typeface="Montserrat SemiBold" panose="00000700000000000000" pitchFamily="2" charset="0"/>
                        </a:rPr>
                        <a:t>Propranolol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80 - 320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2 a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A retirada abrupta dos BB deve ser evitada, pois pode provocar taquicardia reflexa e mal estar.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ea typeface="Times New Roman" panose="02020603050405020304" charset="0"/>
                          <a:cs typeface="Montserrat SemiBold" panose="00000700000000000000" pitchFamily="2" charset="0"/>
                        </a:rPr>
                        <a:t>Nadolol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40 - 160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58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Pindolol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10 - 60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Possui atividade simpatomimética intrínseca que proporciona menor bradicardia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640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Betabloqueadores cardiosseletivos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Atenolol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50 – 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 a 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Metoprolol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50 – 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Bisoprolol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5 – 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Nebivolol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2,5 - 10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Ação vasodilatadora via óxido nítrico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Carvedilol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12,5 - 50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 a 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Efeito </a:t>
                      </a:r>
                      <a:r>
                        <a:rPr lang="pt-BR" sz="11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alfabloqueador</a:t>
                      </a: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 produz menor bradicardia</a:t>
                      </a:r>
                      <a:endParaRPr lang="pt-BR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Montserrat SemiBold" panose="00000700000000000000" pitchFamily="2" charset="0"/>
                        <a:cs typeface="Montserrat SemiBold" panose="000007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764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Simpatolíticos de ação central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Metildopa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500 – 2000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28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Clonidina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0,2 – 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A retirada abrupta da clonidina pode provocar hipertensão rebote (crise hipertensiva) por liberação de catecolaminas na terminação sináptica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Rilmenidina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1 - 2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 a 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6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Alfabloqueadores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Prazosina</a:t>
                      </a:r>
                      <a:endParaRPr lang="pt-BR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Montserrat SemiBold" panose="00000700000000000000" pitchFamily="2" charset="0"/>
                        <a:cs typeface="Montserrat SemiBold" panose="000007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 a 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2 a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Iniciar com dose baixa antes de deitar-se, pois pode provocar hipotensão ortostática. Aumentar progressivamente a cada 2 dias.</a:t>
                      </a:r>
                      <a:endParaRPr lang="pt-BR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Montserrat SemiBold" panose="00000700000000000000" pitchFamily="2" charset="0"/>
                        <a:cs typeface="Montserrat SemiBold" panose="00000700000000000000" pitchFamily="2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Há outros </a:t>
                      </a:r>
                      <a:r>
                        <a:rPr lang="pt-BR" sz="11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alfabloqueadores</a:t>
                      </a: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 no mercado indicados exclusivamente para hipertrofia benigna de próstata (</a:t>
                      </a:r>
                      <a:r>
                        <a:rPr lang="pt-BR" sz="11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tansulosina</a:t>
                      </a: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, </a:t>
                      </a:r>
                      <a:r>
                        <a:rPr lang="pt-BR" sz="11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alfuzosina</a:t>
                      </a: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, </a:t>
                      </a:r>
                      <a:r>
                        <a:rPr lang="pt-BR" sz="11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silodosina</a:t>
                      </a: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)</a:t>
                      </a:r>
                      <a:endParaRPr lang="pt-BR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Montserrat SemiBold" panose="00000700000000000000" pitchFamily="2" charset="0"/>
                        <a:cs typeface="Montserrat SemiBold" panose="000007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29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Doxazosina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 a 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Vasodilatadores diretos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ea typeface="Times New Roman" panose="02020603050405020304" charset="0"/>
                          <a:cs typeface="Montserrat SemiBold" panose="00000700000000000000" pitchFamily="2" charset="0"/>
                        </a:rPr>
                        <a:t>Hidralazina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ea typeface="Times New Roman" panose="02020603050405020304" charset="0"/>
                          <a:cs typeface="Montserrat SemiBold" panose="00000700000000000000" pitchFamily="2" charset="0"/>
                        </a:rPr>
                        <a:t>50-200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ea typeface="Times New Roman" panose="02020603050405020304" charset="0"/>
                          <a:cs typeface="Montserrat SemiBold" panose="00000700000000000000" pitchFamily="2" charset="0"/>
                        </a:rPr>
                        <a:t>2 a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Pode provocar retenção de sódio e água, </a:t>
                      </a:r>
                      <a:r>
                        <a:rPr lang="pt-BR" sz="11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hipervolemia</a:t>
                      </a: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 e taquicardia reflexa. Deve ser usada em associação com diuréticos de alça. Síndrome </a:t>
                      </a:r>
                      <a:r>
                        <a:rPr lang="pt-BR" sz="1100" i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lupus-like</a:t>
                      </a: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 em dose alta.</a:t>
                      </a:r>
                      <a:endParaRPr lang="pt-BR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Montserrat SemiBold" panose="00000700000000000000" pitchFamily="2" charset="0"/>
                        <a:cs typeface="Montserrat SemiBold" panose="000007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>
                        <a:spcAft>
                          <a:spcPts val="2400"/>
                        </a:spcAft>
                      </a:pPr>
                      <a:r>
                        <a:rPr lang="pt-BR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Inibidores diretos de renina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ea typeface="Times New Roman" panose="02020603050405020304" charset="0"/>
                          <a:cs typeface="Montserrat SemiBold" panose="00000700000000000000" pitchFamily="2" charset="0"/>
                        </a:rPr>
                        <a:t>Alisquireno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ea typeface="Times New Roman" panose="02020603050405020304" charset="0"/>
                          <a:cs typeface="Montserrat SemiBold" panose="00000700000000000000" pitchFamily="2" charset="0"/>
                        </a:rPr>
                        <a:t>150–300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ea typeface="Times New Roman" panose="02020603050405020304" charset="0"/>
                          <a:cs typeface="Montserrat SemiBold" panose="00000700000000000000" pitchFamily="2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Mesmas recomendações feitas aos IECA e BRA.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Text Box 18">
            <a:extLst>
              <a:ext uri="{FF2B5EF4-FFF2-40B4-BE49-F238E27FC236}">
                <a16:creationId xmlns:a16="http://schemas.microsoft.com/office/drawing/2014/main" id="{9037F505-4E5A-4C2C-A3F8-111DF93AC44A}"/>
              </a:ext>
            </a:extLst>
          </p:cNvPr>
          <p:cNvSpPr txBox="1"/>
          <p:nvPr/>
        </p:nvSpPr>
        <p:spPr>
          <a:xfrm>
            <a:off x="291465" y="228600"/>
            <a:ext cx="1151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8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MEDICAMENTOS ANTI-HIPERTENSIVOS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2F8C115D-D045-48A6-B07F-D24056FDF788}"/>
              </a:ext>
            </a:extLst>
          </p:cNvPr>
          <p:cNvSpPr txBox="1"/>
          <p:nvPr/>
        </p:nvSpPr>
        <p:spPr>
          <a:xfrm>
            <a:off x="7086369" y="582543"/>
            <a:ext cx="4246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600" dirty="0">
                <a:solidFill>
                  <a:schemeClr val="tx1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DISPONÍVEIS NO BRASIL(2)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5" y="228600"/>
            <a:ext cx="115100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ESTUDOS CLÍNICOS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147541" y="440373"/>
            <a:ext cx="52317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000" dirty="0">
                <a:solidFill>
                  <a:schemeClr val="tx1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COM COMBINAÇÕES DE FÁRMACOS</a:t>
            </a:r>
          </a:p>
        </p:txBody>
      </p:sp>
      <p:graphicFrame>
        <p:nvGraphicFramePr>
          <p:cNvPr id="3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439788"/>
              </p:ext>
            </p:extLst>
          </p:nvPr>
        </p:nvGraphicFramePr>
        <p:xfrm>
          <a:off x="199072" y="1085533"/>
          <a:ext cx="11793855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9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0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7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28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Estudo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Comparador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Perfil de pacientes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Diferença na PAS (mmHg)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Desfecho primário (redução % de risco relativo de eventos)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p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Associação de diuréticos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1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PREVER</a:t>
                      </a:r>
                      <a:endParaRPr lang="pt-BR" sz="2000" dirty="0">
                        <a:effectLst/>
                        <a:latin typeface="Montserrat SemiBold" panose="00000700000000000000" pitchFamily="2" charset="0"/>
                        <a:cs typeface="Montserrat SemiBold" panose="000007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(</a:t>
                      </a:r>
                      <a:r>
                        <a:rPr lang="pt-BR" sz="1200" dirty="0" err="1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Amilorida+clortalidona</a:t>
                      </a: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)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 err="1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Losartana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Hipertensos estágio 1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-2,2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Não avaliado. Maior redução da PAS com diuréticos sem aumento da glicemia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--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Associação de inibidores da ECA e diuréticos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PROGRESS</a:t>
                      </a:r>
                      <a:endParaRPr lang="pt-BR" sz="2000" dirty="0">
                        <a:effectLst/>
                        <a:latin typeface="Montserrat SemiBold" panose="00000700000000000000" pitchFamily="2" charset="0"/>
                        <a:cs typeface="Montserrat SemiBold" panose="000007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(</a:t>
                      </a:r>
                      <a:r>
                        <a:rPr lang="pt-BR" sz="1200" dirty="0" err="1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Perindopril</a:t>
                      </a: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 + </a:t>
                      </a:r>
                      <a:r>
                        <a:rPr lang="pt-BR" sz="1200" dirty="0" err="1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Indapamida</a:t>
                      </a: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)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Placebo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AVC prévio ou AIT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-9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-28% AVE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&lt;0,001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ADVANCE</a:t>
                      </a:r>
                      <a:endParaRPr lang="pt-BR" sz="2000" dirty="0">
                        <a:effectLst/>
                        <a:latin typeface="Montserrat SemiBold" panose="00000700000000000000" pitchFamily="2" charset="0"/>
                        <a:cs typeface="Montserrat SemiBold" panose="000007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(</a:t>
                      </a:r>
                      <a:r>
                        <a:rPr lang="pt-BR" sz="1200" dirty="0" err="1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Perindopril</a:t>
                      </a: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 + </a:t>
                      </a:r>
                      <a:r>
                        <a:rPr lang="pt-BR" sz="1200" dirty="0" err="1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indapamida</a:t>
                      </a: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)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Placebo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Diabetes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-5,6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-9% eventos microvasculares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0,04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HYVET</a:t>
                      </a:r>
                      <a:endParaRPr lang="pt-BR" sz="2000" dirty="0">
                        <a:effectLst/>
                        <a:latin typeface="Montserrat SemiBold" panose="00000700000000000000" pitchFamily="2" charset="0"/>
                        <a:cs typeface="Montserrat SemiBold" panose="000007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(</a:t>
                      </a:r>
                      <a:r>
                        <a:rPr lang="pt-BR" sz="1200" dirty="0" err="1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Indapamida</a:t>
                      </a: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 + </a:t>
                      </a:r>
                      <a:r>
                        <a:rPr lang="pt-BR" sz="1200" dirty="0" err="1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perindopril</a:t>
                      </a: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)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Placebo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Hipertensos</a:t>
                      </a:r>
                      <a:endParaRPr lang="pt-BR" sz="2000" dirty="0">
                        <a:effectLst/>
                        <a:latin typeface="Montserrat SemiBold" panose="00000700000000000000" pitchFamily="2" charset="0"/>
                        <a:cs typeface="Montserrat SemiBold" panose="000007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≥80 anos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-15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-34% eventos CV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&lt;0,001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Associação de inibidores da ECA e bloqueadores de canais de cálcio (</a:t>
                      </a:r>
                      <a:r>
                        <a:rPr lang="pt-BR" sz="1200" dirty="0" err="1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anlodipino</a:t>
                      </a: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)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ACCOMPLISH</a:t>
                      </a:r>
                      <a:endParaRPr lang="pt-BR" sz="2000" dirty="0">
                        <a:effectLst/>
                        <a:latin typeface="Montserrat SemiBold" panose="00000700000000000000" pitchFamily="2" charset="0"/>
                        <a:cs typeface="Montserrat SemiBold" panose="000007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(</a:t>
                      </a:r>
                      <a:r>
                        <a:rPr lang="pt-BR" sz="1200" dirty="0" err="1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Benazepril</a:t>
                      </a: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 + </a:t>
                      </a:r>
                      <a:r>
                        <a:rPr lang="pt-BR" sz="1200" dirty="0" err="1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anlodipino</a:t>
                      </a: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)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 err="1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Benazepril</a:t>
                      </a: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 + diurético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Hipertensos de alto risco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-0,9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-19,6% eventos CV compostos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&lt;0,001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ASCOT BPLA</a:t>
                      </a:r>
                      <a:endParaRPr lang="pt-BR" sz="2000" dirty="0">
                        <a:effectLst/>
                        <a:latin typeface="Montserrat SemiBold" panose="00000700000000000000" pitchFamily="2" charset="0"/>
                        <a:cs typeface="Montserrat SemiBold" panose="000007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(</a:t>
                      </a:r>
                      <a:r>
                        <a:rPr lang="pt-BR" sz="1200" dirty="0" err="1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Anlodipino</a:t>
                      </a: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 + </a:t>
                      </a:r>
                      <a:r>
                        <a:rPr lang="pt-BR" sz="1200" dirty="0" err="1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perindopril</a:t>
                      </a: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)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Betabloqueador + diurético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Hipertensos com 3 ou mais fatores de risco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-2,7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Diferença não significativa *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NS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Associação de bloqueadores de receptores de angiotensina (</a:t>
                      </a:r>
                      <a:r>
                        <a:rPr lang="pt-BR" sz="1200" dirty="0" err="1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olmesartana</a:t>
                      </a: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) e bloqueadores de canais de cálcio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COLM</a:t>
                      </a:r>
                      <a:endParaRPr lang="pt-BR" sz="2000" dirty="0">
                        <a:effectLst/>
                        <a:latin typeface="Montserrat SemiBold" panose="00000700000000000000" pitchFamily="2" charset="0"/>
                        <a:cs typeface="Montserrat SemiBold" panose="000007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(</a:t>
                      </a:r>
                      <a:r>
                        <a:rPr lang="pt-BR" sz="1200" dirty="0" err="1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Olmesartana</a:t>
                      </a: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 + BCC)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 err="1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Olmesartana</a:t>
                      </a: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 + diurético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Japoneses hipertensos idosos com doença CV ou fatores de risco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0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Diferença não significativa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NS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Associação de bloqueadores de receptores de angiotensina e diuréticos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LIFE</a:t>
                      </a:r>
                      <a:endParaRPr lang="pt-BR" sz="2000" dirty="0">
                        <a:effectLst/>
                        <a:latin typeface="Montserrat SemiBold" panose="00000700000000000000" pitchFamily="2" charset="0"/>
                        <a:cs typeface="Montserrat SemiBold" panose="000007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(</a:t>
                      </a:r>
                      <a:r>
                        <a:rPr lang="pt-BR" sz="1200" dirty="0" err="1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Losartana</a:t>
                      </a: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 + diurético)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Betabloqueador +diurético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Hipertensos com HVE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-1,1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-13% eventos CV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0,02</a:t>
                      </a:r>
                    </a:p>
                  </a:txBody>
                  <a:tcPr marL="68579" marR="6857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096934"/>
              </p:ext>
            </p:extLst>
          </p:nvPr>
        </p:nvGraphicFramePr>
        <p:xfrm>
          <a:off x="291465" y="1050926"/>
          <a:ext cx="11682730" cy="5520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1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0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3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26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3515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Associação de bloqueadores de canais de cálcio e diuréticos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3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FEVER</a:t>
                      </a:r>
                      <a:endParaRPr lang="pt-BR" sz="2000" dirty="0">
                        <a:effectLst/>
                        <a:latin typeface="Montserrat SemiBold" panose="00000700000000000000" pitchFamily="2" charset="0"/>
                        <a:cs typeface="Montserrat SemiBold" panose="000007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(</a:t>
                      </a:r>
                      <a:r>
                        <a:rPr lang="pt-BR" sz="1200" dirty="0" err="1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Felodipino</a:t>
                      </a: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 + diurético)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 err="1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Diurético+Placebo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Hipertensos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-4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-34% eventos CV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&lt;0,001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515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Associação de bloqueadores de canais de cálcio e inibidores da ECA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SYST-EUR</a:t>
                      </a:r>
                      <a:endParaRPr lang="pt-BR" sz="2000" dirty="0">
                        <a:effectLst/>
                        <a:latin typeface="Montserrat SemiBold" panose="00000700000000000000" pitchFamily="2" charset="0"/>
                        <a:cs typeface="Montserrat SemiBold" panose="000007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(BCC + IECA + diurético)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Placebo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Idosos com HSI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-10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-31% eventos CV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&lt;0,001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SYST-CHINA</a:t>
                      </a:r>
                      <a:r>
                        <a:rPr lang="pt-BR" sz="1200" baseline="300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95</a:t>
                      </a:r>
                      <a:endParaRPr lang="pt-BR" sz="2000" dirty="0">
                        <a:effectLst/>
                        <a:latin typeface="Montserrat SemiBold" panose="00000700000000000000" pitchFamily="2" charset="0"/>
                        <a:cs typeface="Montserrat SemiBold" panose="000007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(BCC + IECA + diurético)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Placebo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Idosos com HSI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-9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-37% eventos CV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&lt;0,004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Associação de betabloqueadores e diuréticos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 err="1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Coope</a:t>
                      </a: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 e </a:t>
                      </a:r>
                      <a:r>
                        <a:rPr lang="pt-BR" sz="1200" dirty="0" err="1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Warrender</a:t>
                      </a:r>
                      <a:endParaRPr lang="pt-BR" sz="2000" dirty="0">
                        <a:effectLst/>
                        <a:latin typeface="Montserrat SemiBold" panose="00000700000000000000" pitchFamily="2" charset="0"/>
                        <a:cs typeface="Montserrat SemiBold" panose="000007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(</a:t>
                      </a:r>
                      <a:r>
                        <a:rPr lang="pt-BR" sz="1200" dirty="0" err="1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Atenolol</a:t>
                      </a: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 e diurético)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Placebo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Hipertensos idosos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-18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-42% AVE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&lt;0,003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SHEP</a:t>
                      </a:r>
                      <a:endParaRPr lang="pt-BR" sz="2000" dirty="0">
                        <a:effectLst/>
                        <a:latin typeface="Montserrat SemiBold" panose="00000700000000000000" pitchFamily="2" charset="0"/>
                        <a:cs typeface="Montserrat SemiBold" panose="000007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(</a:t>
                      </a:r>
                      <a:r>
                        <a:rPr lang="pt-BR" sz="1200" dirty="0" err="1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Clortalidona</a:t>
                      </a: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 e </a:t>
                      </a:r>
                      <a:r>
                        <a:rPr lang="pt-BR" sz="1200" dirty="0" err="1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atenolol</a:t>
                      </a: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)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Placebo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Hipertensos idosos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-13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-36% AVE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&lt;0,001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3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STOP-H</a:t>
                      </a:r>
                      <a:endParaRPr lang="pt-BR" sz="1200" baseline="30000" dirty="0">
                        <a:effectLst/>
                        <a:latin typeface="Montserrat SemiBold" panose="00000700000000000000" pitchFamily="2" charset="0"/>
                        <a:cs typeface="Montserrat SemiBold" panose="000007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(Betabloqueador e diurético)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Placebo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Idosos com HSI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-23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-40% eventos CV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&lt;0,004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STOP-H2</a:t>
                      </a:r>
                      <a:endParaRPr lang="pt-BR" sz="2000" dirty="0">
                        <a:effectLst/>
                        <a:latin typeface="Montserrat SemiBold" panose="00000700000000000000" pitchFamily="2" charset="0"/>
                        <a:cs typeface="Montserrat SemiBold" panose="000007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(IECA ou BCC)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Tratamento padrão (BB e diuretico)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Hipertensos idosos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0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Sem diferenças em eventos CV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--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3515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Combinação de dois antagonistas do sistema renina-angiotensina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ONTARGET</a:t>
                      </a:r>
                      <a:endParaRPr lang="pt-BR" sz="2000" dirty="0">
                        <a:effectLst/>
                        <a:latin typeface="Montserrat SemiBold" panose="00000700000000000000" pitchFamily="2" charset="0"/>
                        <a:cs typeface="Montserrat SemiBold" panose="000007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(</a:t>
                      </a:r>
                      <a:r>
                        <a:rPr lang="pt-BR" sz="1200" dirty="0" err="1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Telmisartana</a:t>
                      </a: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 + </a:t>
                      </a:r>
                      <a:r>
                        <a:rPr lang="pt-BR" sz="1200" dirty="0" err="1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ramipril</a:t>
                      </a: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)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IECA ou BRA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Pacientes de alto risco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--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Piora de desfechos renais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--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63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ALTITUDE</a:t>
                      </a:r>
                      <a:endParaRPr lang="pt-BR" sz="2000" dirty="0">
                        <a:effectLst/>
                        <a:latin typeface="Montserrat SemiBold" panose="00000700000000000000" pitchFamily="2" charset="0"/>
                        <a:cs typeface="Montserrat SemiBold" panose="000007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(</a:t>
                      </a:r>
                      <a:r>
                        <a:rPr lang="pt-BR" sz="1200" dirty="0" err="1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Alisquireno</a:t>
                      </a: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 + BRA)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IECA ou BRA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Diabéticos de alto risco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--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Piora de desfechos renais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--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3515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Combinação em dose fixa de bloqueador de canal de cálcio, bloqueador dos receptores de angiotensina e diurético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 err="1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Calhoun</a:t>
                      </a: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 et al</a:t>
                      </a:r>
                      <a:endParaRPr lang="pt-BR" sz="2000" dirty="0">
                        <a:effectLst/>
                        <a:latin typeface="Montserrat SemiBold" panose="00000700000000000000" pitchFamily="2" charset="0"/>
                        <a:cs typeface="Montserrat SemiBold" panose="000007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(BRA + </a:t>
                      </a:r>
                      <a:r>
                        <a:rPr lang="pt-BR" sz="1200" dirty="0" err="1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diuretico</a:t>
                      </a: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+ BCC)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BRA + </a:t>
                      </a:r>
                      <a:r>
                        <a:rPr lang="pt-BR" sz="1200" dirty="0" err="1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diurético</a:t>
                      </a:r>
                      <a:r>
                        <a:rPr lang="pt-BR" sz="1200" baseline="30000" dirty="0" err="1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a</a:t>
                      </a: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 ou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BCC + </a:t>
                      </a:r>
                      <a:r>
                        <a:rPr lang="pt-BR" sz="1200" dirty="0" err="1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diurético</a:t>
                      </a:r>
                      <a:r>
                        <a:rPr lang="pt-BR" sz="1200" baseline="30000" dirty="0" err="1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b</a:t>
                      </a: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 ou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BRA + </a:t>
                      </a:r>
                      <a:r>
                        <a:rPr lang="pt-BR" sz="1200" dirty="0" err="1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BCC</a:t>
                      </a:r>
                      <a:r>
                        <a:rPr lang="pt-BR" sz="1200" baseline="30000" dirty="0" err="1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c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Hipertensos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estágios 2 e 3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a: -7,6</a:t>
                      </a:r>
                      <a:endParaRPr lang="pt-BR" sz="2000" dirty="0">
                        <a:effectLst/>
                        <a:latin typeface="Montserrat SemiBold" panose="00000700000000000000" pitchFamily="2" charset="0"/>
                        <a:cs typeface="Montserrat SemiBold" panose="000007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b: -8,2</a:t>
                      </a:r>
                      <a:endParaRPr lang="pt-BR" sz="2000" dirty="0">
                        <a:effectLst/>
                        <a:latin typeface="Montserrat SemiBold" panose="00000700000000000000" pitchFamily="2" charset="0"/>
                        <a:cs typeface="Montserrat SemiBold" panose="000007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c: -6,2</a:t>
                      </a:r>
                      <a:endParaRPr lang="pt-BR" sz="2000" dirty="0">
                        <a:effectLst/>
                        <a:latin typeface="Montserrat SemiBold" panose="00000700000000000000" pitchFamily="2" charset="0"/>
                        <a:cs typeface="Montserrat SemiBold" panose="000007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 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Não avaliado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--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TRIUMPH</a:t>
                      </a:r>
                      <a:endParaRPr lang="pt-BR" sz="2000" dirty="0">
                        <a:effectLst/>
                        <a:latin typeface="Montserrat SemiBold" panose="00000700000000000000" pitchFamily="2" charset="0"/>
                        <a:cs typeface="Montserrat SemiBold" panose="000007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(</a:t>
                      </a:r>
                      <a:r>
                        <a:rPr lang="pt-BR" sz="1200" dirty="0" err="1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telmisartana</a:t>
                      </a: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 + </a:t>
                      </a:r>
                      <a:r>
                        <a:rPr lang="pt-BR" sz="1200" dirty="0" err="1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anlodipino</a:t>
                      </a: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 + </a:t>
                      </a:r>
                      <a:r>
                        <a:rPr lang="pt-BR" sz="1200" dirty="0" err="1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clortalidona</a:t>
                      </a: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)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Tratamento usual ao fim de 6 meses: </a:t>
                      </a:r>
                      <a:r>
                        <a:rPr lang="pt-BR" sz="1200" dirty="0" err="1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Monoterapia</a:t>
                      </a: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 em 65% e </a:t>
                      </a:r>
                      <a:r>
                        <a:rPr lang="pt-BR" sz="120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combinação dupla </a:t>
                      </a: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em 29%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Hipertensos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-8,8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Não avaliado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Montserrat SemiBold" panose="00000700000000000000" pitchFamily="2" charset="0"/>
                          <a:cs typeface="Montserrat SemiBold" panose="00000700000000000000" pitchFamily="2" charset="0"/>
                        </a:rPr>
                        <a:t>--</a:t>
                      </a:r>
                    </a:p>
                  </a:txBody>
                  <a:tcPr marL="68583" marR="6858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Text Box 18">
            <a:extLst>
              <a:ext uri="{FF2B5EF4-FFF2-40B4-BE49-F238E27FC236}">
                <a16:creationId xmlns:a16="http://schemas.microsoft.com/office/drawing/2014/main" id="{63CABC7E-3089-4CEE-9455-D1F8BB32D173}"/>
              </a:ext>
            </a:extLst>
          </p:cNvPr>
          <p:cNvSpPr txBox="1"/>
          <p:nvPr/>
        </p:nvSpPr>
        <p:spPr>
          <a:xfrm>
            <a:off x="291465" y="228600"/>
            <a:ext cx="115100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ESTUDOS CLÍNICOS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CD757FE9-8D26-41FA-9E49-B436A106ACBA}"/>
              </a:ext>
            </a:extLst>
          </p:cNvPr>
          <p:cNvSpPr txBox="1"/>
          <p:nvPr/>
        </p:nvSpPr>
        <p:spPr>
          <a:xfrm>
            <a:off x="5147541" y="440373"/>
            <a:ext cx="52317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000" dirty="0">
                <a:solidFill>
                  <a:schemeClr val="tx1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COM COMBINAÇÕES DE FÁRMACOS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5" y="228600"/>
            <a:ext cx="115100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RECOMENDAÇÕES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230340"/>
              </p:ext>
            </p:extLst>
          </p:nvPr>
        </p:nvGraphicFramePr>
        <p:xfrm>
          <a:off x="706438" y="1116013"/>
          <a:ext cx="10779125" cy="4672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0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3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400" baseline="0" dirty="0">
                          <a:effectLst/>
                          <a:latin typeface="Montserrat Medium" panose="00000600000000000000" pitchFamily="2" charset="0"/>
                          <a:cs typeface="Montserrat Medium" panose="00000600000000000000" pitchFamily="2" charset="0"/>
                        </a:rPr>
                        <a:t> Combin</a:t>
                      </a:r>
                      <a:r>
                        <a:rPr lang="pt-BR" sz="1400" dirty="0">
                          <a:effectLst/>
                          <a:latin typeface="Montserrat Medium" panose="00000600000000000000" pitchFamily="2" charset="0"/>
                          <a:cs typeface="Montserrat Medium" panose="00000600000000000000" pitchFamily="2" charset="0"/>
                        </a:rPr>
                        <a:t>ações de fármacos</a:t>
                      </a:r>
                      <a:endParaRPr lang="pt-BR" sz="1400" dirty="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ontserrat Medium" panose="00000600000000000000" pitchFamily="2" charset="0"/>
                          <a:cs typeface="Montserrat Medium" panose="00000600000000000000" pitchFamily="2" charset="0"/>
                        </a:rPr>
                        <a:t>GR</a:t>
                      </a:r>
                      <a:endParaRPr lang="pt-BR" sz="1400" dirty="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ontserrat Medium" panose="00000600000000000000" pitchFamily="2" charset="0"/>
                          <a:cs typeface="Montserrat Medium" panose="00000600000000000000" pitchFamily="2" charset="0"/>
                        </a:rPr>
                        <a:t>NE</a:t>
                      </a:r>
                      <a:endParaRPr lang="pt-BR" sz="1400" dirty="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2" charset="0"/>
                          <a:cs typeface="Montserrat Medium" panose="00000600000000000000" pitchFamily="2" charset="0"/>
                        </a:rPr>
                        <a:t>As classes de fármacos preferenciais para o tratamento anti-hipertensivo são os DIU </a:t>
                      </a:r>
                      <a:r>
                        <a:rPr lang="pt-BR" sz="1400" dirty="0" err="1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2" charset="0"/>
                          <a:cs typeface="Montserrat Medium" panose="00000600000000000000" pitchFamily="2" charset="0"/>
                        </a:rPr>
                        <a:t>tiazídicos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2" charset="0"/>
                          <a:cs typeface="Montserrat Medium" panose="00000600000000000000" pitchFamily="2" charset="0"/>
                        </a:rPr>
                        <a:t> ou similares, BCC, IECA e BRA por demonstrarem efetiva redução da PA e do risco de desfechos CV. BB devem ser considerados em situações clínicas específicas (DAC, IC e controle da FC)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Montserrat Medium" panose="00000600000000000000" pitchFamily="2" charset="0"/>
                          <a:cs typeface="Montserrat Medium" panose="00000600000000000000" pitchFamily="2" charset="0"/>
                        </a:rPr>
                        <a:t>I</a:t>
                      </a:r>
                      <a:endParaRPr lang="pt-BR" sz="1400" b="1" dirty="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Montserrat Medium" panose="00000600000000000000" pitchFamily="2" charset="0"/>
                          <a:cs typeface="Montserrat Medium" panose="00000600000000000000" pitchFamily="2" charset="0"/>
                        </a:rPr>
                        <a:t>A</a:t>
                      </a:r>
                      <a:endParaRPr lang="pt-BR" sz="1400" b="1" dirty="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2" charset="0"/>
                          <a:cs typeface="Montserrat Medium" panose="00000600000000000000" pitchFamily="2" charset="0"/>
                        </a:rPr>
                        <a:t>O tratamento da HA pode ser iniciado com associação de duas classes de fármacos desde a HA estágio 1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Montserrat Medium" panose="00000600000000000000" pitchFamily="2" charset="0"/>
                          <a:cs typeface="Montserrat Medium" panose="00000600000000000000" pitchFamily="2" charset="0"/>
                        </a:rPr>
                        <a:t>I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Montserrat Medium" panose="00000600000000000000" pitchFamily="2" charset="0"/>
                          <a:cs typeface="Montserrat Medium" panose="00000600000000000000" pitchFamily="2" charset="0"/>
                        </a:rPr>
                        <a:t>B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5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2" charset="0"/>
                          <a:cs typeface="Montserrat Medium" panose="00000600000000000000" pitchFamily="2" charset="0"/>
                        </a:rPr>
                        <a:t>O início do tratamento com combinação de dois fármacos deve ser feito com um IECA ou BRA associado a DIU </a:t>
                      </a:r>
                      <a:r>
                        <a:rPr lang="pt-BR" sz="1400" dirty="0" err="1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2" charset="0"/>
                          <a:cs typeface="Montserrat Medium" panose="00000600000000000000" pitchFamily="2" charset="0"/>
                        </a:rPr>
                        <a:t>tiazídico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2" charset="0"/>
                          <a:cs typeface="Montserrat Medium" panose="00000600000000000000" pitchFamily="2" charset="0"/>
                        </a:rPr>
                        <a:t> ou similar ou BCC. 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Montserrat Medium" panose="00000600000000000000" pitchFamily="2" charset="0"/>
                          <a:cs typeface="Montserrat Medium" panose="00000600000000000000" pitchFamily="2" charset="0"/>
                        </a:rPr>
                        <a:t>I</a:t>
                      </a:r>
                      <a:endParaRPr lang="pt-BR" sz="1400" b="1" dirty="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Montserrat Medium" panose="00000600000000000000" pitchFamily="2" charset="0"/>
                          <a:cs typeface="Montserrat Medium" panose="00000600000000000000" pitchFamily="2" charset="0"/>
                        </a:rPr>
                        <a:t>A</a:t>
                      </a:r>
                      <a:endParaRPr lang="pt-BR" sz="1400" b="1" dirty="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2" charset="0"/>
                          <a:cs typeface="Montserrat Medium" panose="00000600000000000000" pitchFamily="2" charset="0"/>
                        </a:rPr>
                        <a:t>O tratamento da HA em pacientes de alto risco CV com a combinação de um IECA e um BCC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2" charset="0"/>
                          <a:cs typeface="Montserrat Medium" panose="00000600000000000000" pitchFamily="2" charset="0"/>
                        </a:rPr>
                        <a:t>di-idropiridínico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2" charset="0"/>
                          <a:cs typeface="Montserrat Medium" panose="00000600000000000000" pitchFamily="2" charset="0"/>
                        </a:rPr>
                        <a:t> é preferencial à combinação de um IECA e um DIU </a:t>
                      </a:r>
                      <a:r>
                        <a:rPr lang="pt-BR" sz="1400" dirty="0" err="1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2" charset="0"/>
                          <a:cs typeface="Montserrat Medium" panose="00000600000000000000" pitchFamily="2" charset="0"/>
                        </a:rPr>
                        <a:t>tiazídico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2" charset="0"/>
                          <a:cs typeface="Montserrat Medium" panose="00000600000000000000" pitchFamily="2" charset="0"/>
                        </a:rPr>
                        <a:t> em pacientes não obesos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Montserrat Medium" panose="00000600000000000000" pitchFamily="2" charset="0"/>
                          <a:cs typeface="Montserrat Medium" panose="00000600000000000000" pitchFamily="2" charset="0"/>
                        </a:rPr>
                        <a:t>I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Montserrat Medium" panose="00000600000000000000" pitchFamily="2" charset="0"/>
                          <a:cs typeface="Montserrat Medium" panose="00000600000000000000" pitchFamily="2" charset="0"/>
                        </a:rPr>
                        <a:t>B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2" charset="0"/>
                          <a:cs typeface="Montserrat Medium" panose="00000600000000000000" pitchFamily="2" charset="0"/>
                        </a:rPr>
                        <a:t>Quando não se atinge o controle da PA com combinação de dois fármacos, deve ser prescrita a combinação de três fármacos, usualmente um IECA ou BRA associado a DIU </a:t>
                      </a:r>
                      <a:r>
                        <a:rPr lang="pt-BR" sz="1400" dirty="0" err="1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2" charset="0"/>
                          <a:cs typeface="Montserrat Medium" panose="00000600000000000000" pitchFamily="2" charset="0"/>
                        </a:rPr>
                        <a:t>tiazídico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2" charset="0"/>
                          <a:cs typeface="Montserrat Medium" panose="00000600000000000000" pitchFamily="2" charset="0"/>
                        </a:rPr>
                        <a:t> ou similar e BCC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Montserrat Medium" panose="00000600000000000000" pitchFamily="2" charset="0"/>
                          <a:cs typeface="Montserrat Medium" panose="00000600000000000000" pitchFamily="2" charset="0"/>
                        </a:rPr>
                        <a:t>I</a:t>
                      </a:r>
                      <a:endParaRPr lang="pt-BR" sz="1400" b="1" dirty="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Montserrat Medium" panose="00000600000000000000" pitchFamily="2" charset="0"/>
                          <a:cs typeface="Montserrat Medium" panose="00000600000000000000" pitchFamily="2" charset="0"/>
                        </a:rPr>
                        <a:t>A</a:t>
                      </a:r>
                      <a:endParaRPr lang="pt-BR" sz="1400" b="1" dirty="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2" charset="0"/>
                          <a:cs typeface="Montserrat Medium" panose="00000600000000000000" pitchFamily="2" charset="0"/>
                        </a:rPr>
                        <a:t>Quando não se atinge o controle da PA com a combinação de três fármacos, </a:t>
                      </a:r>
                      <a:r>
                        <a:rPr lang="pt-BR" sz="1400" dirty="0" err="1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2" charset="0"/>
                          <a:cs typeface="Montserrat Medium" panose="00000600000000000000" pitchFamily="2" charset="0"/>
                        </a:rPr>
                        <a:t>espironolactona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2" charset="0"/>
                          <a:cs typeface="Montserrat Medium" panose="00000600000000000000" pitchFamily="2" charset="0"/>
                        </a:rPr>
                        <a:t> deve ser acrescentada preferencialmente ao esquema terapêutico 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Montserrat Medium" panose="00000600000000000000" pitchFamily="2" charset="0"/>
                          <a:cs typeface="Montserrat Medium" panose="00000600000000000000" pitchFamily="2" charset="0"/>
                        </a:rPr>
                        <a:t>I</a:t>
                      </a:r>
                      <a:endParaRPr lang="pt-BR" sz="1800" b="1" dirty="0">
                        <a:effectLst/>
                        <a:latin typeface="Montserrat Medium" panose="00000600000000000000" pitchFamily="2" charset="0"/>
                        <a:cs typeface="Montserrat Medium" panose="000006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Montserrat Medium" panose="00000600000000000000" pitchFamily="2" charset="0"/>
                          <a:cs typeface="Montserrat Medium" panose="00000600000000000000" pitchFamily="2" charset="0"/>
                        </a:rPr>
                        <a:t> </a:t>
                      </a:r>
                      <a:endParaRPr lang="pt-BR" sz="1400" b="1" dirty="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Montserrat Medium" panose="00000600000000000000" pitchFamily="2" charset="0"/>
                          <a:cs typeface="Montserrat Medium" panose="00000600000000000000" pitchFamily="2" charset="0"/>
                        </a:rPr>
                        <a:t>B</a:t>
                      </a:r>
                      <a:endParaRPr lang="pt-BR" sz="1800" b="1" dirty="0">
                        <a:effectLst/>
                        <a:latin typeface="Montserrat Medium" panose="00000600000000000000" pitchFamily="2" charset="0"/>
                        <a:cs typeface="Montserrat Medium" panose="000006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Montserrat Medium" panose="00000600000000000000" pitchFamily="2" charset="0"/>
                          <a:cs typeface="Montserrat Medium" panose="00000600000000000000" pitchFamily="2" charset="0"/>
                        </a:rPr>
                        <a:t> </a:t>
                      </a:r>
                      <a:endParaRPr lang="pt-BR" sz="1400" b="1" dirty="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2" charset="0"/>
                          <a:cs typeface="Montserrat Medium" panose="00000600000000000000" pitchFamily="2" charset="0"/>
                        </a:rPr>
                        <a:t>O tratamento da HA com combinações fixas possibilita maior adesão 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 err="1">
                          <a:effectLst/>
                          <a:latin typeface="Montserrat Medium" panose="00000600000000000000" pitchFamily="2" charset="0"/>
                          <a:cs typeface="Montserrat Medium" panose="00000600000000000000" pitchFamily="2" charset="0"/>
                        </a:rPr>
                        <a:t>IIa</a:t>
                      </a:r>
                      <a:endParaRPr lang="pt-BR" sz="1400" b="1" dirty="0" err="1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Montserrat Medium" panose="00000600000000000000" pitchFamily="2" charset="0"/>
                          <a:cs typeface="Montserrat Medium" panose="00000600000000000000" pitchFamily="2" charset="0"/>
                        </a:rPr>
                        <a:t>B</a:t>
                      </a:r>
                      <a:endParaRPr lang="pt-BR" sz="1400" b="1" dirty="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15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2" charset="0"/>
                          <a:cs typeface="Montserrat Medium" panose="00000600000000000000" pitchFamily="2" charset="0"/>
                        </a:rPr>
                        <a:t>O tratamento da HA com a combinação de dois antagonistas do sistema renina-angiotensina é contraindicado.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Montserrat Medium" panose="00000600000000000000" pitchFamily="2" charset="0"/>
                          <a:cs typeface="Montserrat Medium" panose="00000600000000000000" pitchFamily="2" charset="0"/>
                        </a:rPr>
                        <a:t>III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Montserrat Medium" panose="00000600000000000000" pitchFamily="2" charset="0"/>
                          <a:cs typeface="Montserrat Medium" panose="00000600000000000000" pitchFamily="2" charset="0"/>
                        </a:rPr>
                        <a:t>A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9403C395-730F-4C9D-8C2E-1FB87F53E603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5" y="228600"/>
            <a:ext cx="115100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MENSAGENS PRINCIPAIS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0BD2210-5E78-437D-9EFC-F3DD3886AEA9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C65F404-D5FC-4892-84DF-2CB033B025C7}"/>
              </a:ext>
            </a:extLst>
          </p:cNvPr>
          <p:cNvSpPr txBox="1"/>
          <p:nvPr/>
        </p:nvSpPr>
        <p:spPr>
          <a:xfrm>
            <a:off x="498763" y="1329996"/>
            <a:ext cx="11194474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pt-BR" sz="15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 SemiBold" panose="00000700000000000000" pitchFamily="2" charset="0"/>
                <a:cs typeface="Montserrat SemiBold" panose="00000700000000000000" pitchFamily="2" charset="0"/>
              </a:rPr>
              <a:t>Os objetivos primordiais do tratamento anti-hipertensivo são a redução da pressão arterial e do risco de desfechos CV e mortalidade associados à hipertensão arterial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endParaRPr lang="pt-BR" sz="1500" dirty="0"/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pt-BR" sz="15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 SemiBold" panose="00000700000000000000" pitchFamily="2" charset="0"/>
                <a:cs typeface="Montserrat SemiBold" panose="00000700000000000000" pitchFamily="2" charset="0"/>
              </a:rPr>
              <a:t>O tratamento medicamentoso deve se associar às medidas não medicamentosas e as classes de anti-hipertensivos preferenciais para uso em monoterapia ou combinação são: diurético tiazídico ou similar, BCC, inibidores da enzima conversora de angiotensina, bloqueadores dos receptores de angiotensina e betabloqueadores (com indicações específicas)</a:t>
            </a:r>
            <a:endParaRPr lang="pt-BR" sz="1500" dirty="0"/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endParaRPr lang="pt-BR" sz="1500" dirty="0"/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pt-BR" sz="15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 SemiBold" panose="00000700000000000000" pitchFamily="2" charset="0"/>
                <a:cs typeface="Montserrat SemiBold" panose="00000700000000000000" pitchFamily="2" charset="0"/>
              </a:rPr>
              <a:t>A combinação de fármacos é a estratégia inicial recomendada para hipertensos estágio 1 de moderado e alto risco e estágios 2 e 3, preferencialmente em comprimido único. A monoterapia deve ser considerada para hipertensos estágio 1 de baixo risco e para muito idosos e/ou indivíduos frágeis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endParaRPr lang="pt-BR" sz="1500" dirty="0">
              <a:solidFill>
                <a:schemeClr val="tx1">
                  <a:lumMod val="85000"/>
                  <a:lumOff val="1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pt-BR" sz="15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 SemiBold" panose="00000700000000000000" pitchFamily="2" charset="0"/>
                <a:cs typeface="Montserrat SemiBold" panose="00000700000000000000" pitchFamily="2" charset="0"/>
              </a:rPr>
              <a:t>O início do tratamento com combinação de dois fármacos deve ser feito com um IECA ou BRA associado a DIU</a:t>
            </a:r>
            <a:r>
              <a:rPr lang="pt-BR" sz="1500" b="0" u="sng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 SemiBold" panose="00000700000000000000" pitchFamily="2" charset="0"/>
                <a:cs typeface="Montserrat SemiBold" panose="00000700000000000000" pitchFamily="2" charset="0"/>
              </a:rPr>
              <a:t> </a:t>
            </a:r>
            <a:r>
              <a:rPr lang="pt-BR" sz="15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 SemiBold" panose="00000700000000000000" pitchFamily="2" charset="0"/>
                <a:cs typeface="Montserrat SemiBold" panose="00000700000000000000" pitchFamily="2" charset="0"/>
              </a:rPr>
              <a:t>tiazídico ou similar ou BCC. Em pacientes de alto risco não obesos, as combinações com BCC são preferenciais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endParaRPr lang="pt-BR" sz="1500" dirty="0">
              <a:solidFill>
                <a:schemeClr val="tx1">
                  <a:lumMod val="85000"/>
                  <a:lumOff val="1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pt-BR" sz="15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 SemiBold" panose="00000700000000000000" pitchFamily="2" charset="0"/>
                <a:cs typeface="Montserrat SemiBold" panose="00000700000000000000" pitchFamily="2" charset="0"/>
              </a:rPr>
              <a:t>Quando não se atinge o controle da PA com combinação de dois fármacos, deve ser prescrita a combinação de três fármacos, usualmente um IECA ou BRA associado a DIU tiazídico ou similar e BCC; caso necessário, acrescentar espironolactona em seguida</a:t>
            </a:r>
            <a:endParaRPr lang="pt-BR" sz="1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0" y="-97790"/>
            <a:ext cx="12342495" cy="6955790"/>
          </a:xfrm>
          <a:prstGeom prst="rect">
            <a:avLst/>
          </a:prstGeom>
          <a:solidFill>
            <a:schemeClr val="tx1">
              <a:lumMod val="85000"/>
              <a:lumOff val="1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217169" y="3071356"/>
            <a:ext cx="671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4400" dirty="0">
                <a:solidFill>
                  <a:schemeClr val="bg1"/>
                </a:solidFill>
                <a:latin typeface="Montserrat SemiBold" panose="00000700000000000000" pitchFamily="2" charset="0"/>
                <a:cs typeface="AvenirNext LT Pro Bold" panose="020B0804020202020204" charset="0"/>
              </a:rPr>
              <a:t>OBRIGADO</a:t>
            </a:r>
            <a:endParaRPr lang="pt-BR" altLang="en-US" sz="4400" dirty="0">
              <a:solidFill>
                <a:srgbClr val="F61D25"/>
              </a:solidFill>
              <a:latin typeface="Montserrat SemiBold" panose="00000700000000000000" pitchFamily="2" charset="0"/>
              <a:cs typeface="AvenirNext LT Pro Bold" panose="020B0804020202020204" charset="0"/>
            </a:endParaRPr>
          </a:p>
        </p:txBody>
      </p:sp>
      <p:sp>
        <p:nvSpPr>
          <p:cNvPr id="17" name="Rectangles 16"/>
          <p:cNvSpPr/>
          <p:nvPr/>
        </p:nvSpPr>
        <p:spPr>
          <a:xfrm rot="5400000">
            <a:off x="7886448" y="-473458"/>
            <a:ext cx="141792" cy="8770304"/>
          </a:xfrm>
          <a:prstGeom prst="rect">
            <a:avLst/>
          </a:prstGeom>
          <a:solidFill>
            <a:srgbClr val="F61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0977" y="2224968"/>
            <a:ext cx="2079365" cy="73914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0187" y="2281253"/>
            <a:ext cx="1315677" cy="62657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5923" y="1030411"/>
            <a:ext cx="3136495" cy="78884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0795" y="876682"/>
            <a:ext cx="1034459" cy="100819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370389" y="4697433"/>
            <a:ext cx="28384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Montserrat Medium" panose="00000600000000000000" pitchFamily="2" charset="0"/>
              </a:rPr>
              <a:t>CONTATO 1</a:t>
            </a:r>
          </a:p>
          <a:p>
            <a:endParaRPr lang="pt-BR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r>
              <a:rPr lang="pt-BR" dirty="0">
                <a:solidFill>
                  <a:schemeClr val="bg1"/>
                </a:solidFill>
                <a:latin typeface="Montserrat Medium" panose="00000600000000000000" pitchFamily="2" charset="0"/>
              </a:rPr>
              <a:t>CONTATO 2</a:t>
            </a:r>
          </a:p>
          <a:p>
            <a:endParaRPr lang="pt-BR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r>
              <a:rPr lang="pt-BR" dirty="0">
                <a:solidFill>
                  <a:schemeClr val="bg1"/>
                </a:solidFill>
                <a:latin typeface="Montserrat Medium" panose="00000600000000000000" pitchFamily="2" charset="0"/>
              </a:rPr>
              <a:t>CONTATO 3</a:t>
            </a:r>
          </a:p>
        </p:txBody>
      </p:sp>
      <p:sp>
        <p:nvSpPr>
          <p:cNvPr id="15" name="Shape 4804"/>
          <p:cNvSpPr/>
          <p:nvPr/>
        </p:nvSpPr>
        <p:spPr>
          <a:xfrm>
            <a:off x="1020353" y="4743613"/>
            <a:ext cx="279328" cy="20314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544" y="105000"/>
                </a:moveTo>
                <a:cubicBezTo>
                  <a:pt x="114544" y="105444"/>
                  <a:pt x="114505" y="105877"/>
                  <a:pt x="114450" y="106305"/>
                </a:cubicBezTo>
                <a:lnTo>
                  <a:pt x="80772" y="60000"/>
                </a:lnTo>
                <a:lnTo>
                  <a:pt x="114450" y="13694"/>
                </a:lnTo>
                <a:cubicBezTo>
                  <a:pt x="114505" y="14122"/>
                  <a:pt x="114544" y="14555"/>
                  <a:pt x="114544" y="15000"/>
                </a:cubicBezTo>
                <a:cubicBezTo>
                  <a:pt x="114544" y="15000"/>
                  <a:pt x="114544" y="105000"/>
                  <a:pt x="114544" y="105000"/>
                </a:cubicBezTo>
                <a:close/>
                <a:moveTo>
                  <a:pt x="109088" y="112500"/>
                </a:moveTo>
                <a:lnTo>
                  <a:pt x="10911" y="112500"/>
                </a:lnTo>
                <a:cubicBezTo>
                  <a:pt x="10272" y="112500"/>
                  <a:pt x="9661" y="112322"/>
                  <a:pt x="9094" y="112044"/>
                </a:cubicBezTo>
                <a:lnTo>
                  <a:pt x="43083" y="65300"/>
                </a:lnTo>
                <a:lnTo>
                  <a:pt x="52444" y="78177"/>
                </a:lnTo>
                <a:cubicBezTo>
                  <a:pt x="54533" y="81050"/>
                  <a:pt x="57266" y="82483"/>
                  <a:pt x="60000" y="82483"/>
                </a:cubicBezTo>
                <a:cubicBezTo>
                  <a:pt x="62733" y="82483"/>
                  <a:pt x="65466" y="81050"/>
                  <a:pt x="67550" y="78177"/>
                </a:cubicBezTo>
                <a:lnTo>
                  <a:pt x="76916" y="65300"/>
                </a:lnTo>
                <a:lnTo>
                  <a:pt x="110911" y="112044"/>
                </a:lnTo>
                <a:cubicBezTo>
                  <a:pt x="110338" y="112322"/>
                  <a:pt x="109733" y="112500"/>
                  <a:pt x="109088" y="112500"/>
                </a:cubicBezTo>
                <a:moveTo>
                  <a:pt x="5455" y="105000"/>
                </a:moveTo>
                <a:lnTo>
                  <a:pt x="5455" y="15000"/>
                </a:lnTo>
                <a:cubicBezTo>
                  <a:pt x="5455" y="14555"/>
                  <a:pt x="5494" y="14122"/>
                  <a:pt x="5550" y="13694"/>
                </a:cubicBezTo>
                <a:lnTo>
                  <a:pt x="39227" y="60000"/>
                </a:lnTo>
                <a:lnTo>
                  <a:pt x="5550" y="106305"/>
                </a:lnTo>
                <a:cubicBezTo>
                  <a:pt x="5494" y="105877"/>
                  <a:pt x="5455" y="105444"/>
                  <a:pt x="5455" y="105000"/>
                </a:cubicBezTo>
                <a:moveTo>
                  <a:pt x="10911" y="7500"/>
                </a:moveTo>
                <a:lnTo>
                  <a:pt x="109088" y="7500"/>
                </a:lnTo>
                <a:cubicBezTo>
                  <a:pt x="109733" y="7500"/>
                  <a:pt x="110338" y="7677"/>
                  <a:pt x="110911" y="7961"/>
                </a:cubicBezTo>
                <a:lnTo>
                  <a:pt x="63694" y="72877"/>
                </a:lnTo>
                <a:cubicBezTo>
                  <a:pt x="62711" y="74233"/>
                  <a:pt x="61394" y="74983"/>
                  <a:pt x="60000" y="74983"/>
                </a:cubicBezTo>
                <a:cubicBezTo>
                  <a:pt x="58605" y="74983"/>
                  <a:pt x="57288" y="74233"/>
                  <a:pt x="56300" y="72877"/>
                </a:cubicBezTo>
                <a:lnTo>
                  <a:pt x="9094" y="7961"/>
                </a:lnTo>
                <a:cubicBezTo>
                  <a:pt x="9661" y="7677"/>
                  <a:pt x="10272" y="7500"/>
                  <a:pt x="10911" y="7500"/>
                </a:cubicBezTo>
                <a:moveTo>
                  <a:pt x="109088" y="0"/>
                </a:moveTo>
                <a:lnTo>
                  <a:pt x="10911" y="0"/>
                </a:lnTo>
                <a:cubicBezTo>
                  <a:pt x="4883" y="0"/>
                  <a:pt x="0" y="6716"/>
                  <a:pt x="0" y="15000"/>
                </a:cubicBezTo>
                <a:lnTo>
                  <a:pt x="0" y="105000"/>
                </a:lnTo>
                <a:cubicBezTo>
                  <a:pt x="0" y="113283"/>
                  <a:pt x="4883" y="120000"/>
                  <a:pt x="10911" y="120000"/>
                </a:cubicBezTo>
                <a:lnTo>
                  <a:pt x="109088" y="120000"/>
                </a:lnTo>
                <a:cubicBezTo>
                  <a:pt x="115116" y="120000"/>
                  <a:pt x="120000" y="113283"/>
                  <a:pt x="120000" y="105000"/>
                </a:cubicBezTo>
                <a:lnTo>
                  <a:pt x="120000" y="15000"/>
                </a:lnTo>
                <a:cubicBezTo>
                  <a:pt x="120000" y="6716"/>
                  <a:pt x="115116" y="0"/>
                  <a:pt x="109088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dirty="0">
              <a:solidFill>
                <a:schemeClr val="dk1"/>
              </a:solidFill>
              <a:latin typeface="Montserrat SemiBold" panose="00000700000000000000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16" name="Shape 4833"/>
          <p:cNvSpPr/>
          <p:nvPr/>
        </p:nvSpPr>
        <p:spPr>
          <a:xfrm>
            <a:off x="1020351" y="5569218"/>
            <a:ext cx="279328" cy="27932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6" y="0"/>
                  <a:pt x="0" y="26861"/>
                  <a:pt x="0" y="60000"/>
                </a:cubicBezTo>
                <a:cubicBezTo>
                  <a:pt x="0" y="93138"/>
                  <a:pt x="26866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1"/>
                  <a:pt x="93133" y="0"/>
                  <a:pt x="60000" y="0"/>
                </a:cubicBezTo>
                <a:moveTo>
                  <a:pt x="74611" y="51777"/>
                </a:moveTo>
                <a:cubicBezTo>
                  <a:pt x="66527" y="51777"/>
                  <a:pt x="65444" y="56644"/>
                  <a:pt x="65444" y="56644"/>
                </a:cubicBezTo>
                <a:lnTo>
                  <a:pt x="65455" y="51816"/>
                </a:lnTo>
                <a:lnTo>
                  <a:pt x="54544" y="51816"/>
                </a:lnTo>
                <a:lnTo>
                  <a:pt x="54544" y="81816"/>
                </a:lnTo>
                <a:lnTo>
                  <a:pt x="65455" y="81816"/>
                </a:lnTo>
                <a:lnTo>
                  <a:pt x="65455" y="65455"/>
                </a:lnTo>
                <a:cubicBezTo>
                  <a:pt x="65455" y="65455"/>
                  <a:pt x="65455" y="59961"/>
                  <a:pt x="70088" y="59961"/>
                </a:cubicBezTo>
                <a:cubicBezTo>
                  <a:pt x="72700" y="59961"/>
                  <a:pt x="73638" y="62400"/>
                  <a:pt x="73638" y="65455"/>
                </a:cubicBezTo>
                <a:lnTo>
                  <a:pt x="73638" y="81816"/>
                </a:lnTo>
                <a:lnTo>
                  <a:pt x="84544" y="81816"/>
                </a:lnTo>
                <a:lnTo>
                  <a:pt x="84544" y="65455"/>
                </a:lnTo>
                <a:cubicBezTo>
                  <a:pt x="84544" y="56916"/>
                  <a:pt x="80833" y="51777"/>
                  <a:pt x="74611" y="51777"/>
                </a:cubicBezTo>
                <a:moveTo>
                  <a:pt x="38183" y="81816"/>
                </a:moveTo>
                <a:lnTo>
                  <a:pt x="49050" y="81816"/>
                </a:lnTo>
                <a:lnTo>
                  <a:pt x="49050" y="51777"/>
                </a:lnTo>
                <a:lnTo>
                  <a:pt x="38183" y="51777"/>
                </a:lnTo>
                <a:cubicBezTo>
                  <a:pt x="38183" y="51777"/>
                  <a:pt x="38183" y="81816"/>
                  <a:pt x="38183" y="81816"/>
                </a:cubicBezTo>
                <a:close/>
                <a:moveTo>
                  <a:pt x="43616" y="38183"/>
                </a:moveTo>
                <a:cubicBezTo>
                  <a:pt x="40616" y="38183"/>
                  <a:pt x="38183" y="40627"/>
                  <a:pt x="38183" y="43644"/>
                </a:cubicBezTo>
                <a:cubicBezTo>
                  <a:pt x="38183" y="46661"/>
                  <a:pt x="40616" y="49105"/>
                  <a:pt x="43616" y="49105"/>
                </a:cubicBezTo>
                <a:cubicBezTo>
                  <a:pt x="46616" y="49105"/>
                  <a:pt x="49050" y="46661"/>
                  <a:pt x="49050" y="43644"/>
                </a:cubicBezTo>
                <a:cubicBezTo>
                  <a:pt x="49050" y="40627"/>
                  <a:pt x="46616" y="38183"/>
                  <a:pt x="43616" y="3818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dirty="0">
              <a:solidFill>
                <a:schemeClr val="dk1"/>
              </a:solidFill>
              <a:latin typeface="Montserrat SemiBold" panose="00000700000000000000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18" name="Shape 4837"/>
          <p:cNvSpPr/>
          <p:nvPr/>
        </p:nvSpPr>
        <p:spPr>
          <a:xfrm>
            <a:off x="1020353" y="5137750"/>
            <a:ext cx="279328" cy="27932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1816" y="76361"/>
                </a:moveTo>
                <a:cubicBezTo>
                  <a:pt x="81816" y="79372"/>
                  <a:pt x="79372" y="81816"/>
                  <a:pt x="76361" y="81816"/>
                </a:cubicBezTo>
                <a:lnTo>
                  <a:pt x="43638" y="81816"/>
                </a:lnTo>
                <a:cubicBezTo>
                  <a:pt x="40627" y="81816"/>
                  <a:pt x="38183" y="79372"/>
                  <a:pt x="38183" y="76361"/>
                </a:cubicBezTo>
                <a:lnTo>
                  <a:pt x="38183" y="57272"/>
                </a:lnTo>
                <a:lnTo>
                  <a:pt x="43911" y="57272"/>
                </a:lnTo>
                <a:cubicBezTo>
                  <a:pt x="43761" y="58166"/>
                  <a:pt x="43638" y="59066"/>
                  <a:pt x="43638" y="60000"/>
                </a:cubicBezTo>
                <a:cubicBezTo>
                  <a:pt x="43638" y="69038"/>
                  <a:pt x="50961" y="76361"/>
                  <a:pt x="60000" y="76361"/>
                </a:cubicBezTo>
                <a:cubicBezTo>
                  <a:pt x="69033" y="76361"/>
                  <a:pt x="76361" y="69038"/>
                  <a:pt x="76361" y="60000"/>
                </a:cubicBezTo>
                <a:cubicBezTo>
                  <a:pt x="76361" y="59066"/>
                  <a:pt x="76238" y="58166"/>
                  <a:pt x="76088" y="57272"/>
                </a:cubicBezTo>
                <a:lnTo>
                  <a:pt x="81816" y="57272"/>
                </a:lnTo>
                <a:cubicBezTo>
                  <a:pt x="81816" y="57272"/>
                  <a:pt x="81816" y="76361"/>
                  <a:pt x="81816" y="76361"/>
                </a:cubicBezTo>
                <a:close/>
                <a:moveTo>
                  <a:pt x="60000" y="49088"/>
                </a:moveTo>
                <a:cubicBezTo>
                  <a:pt x="66022" y="49088"/>
                  <a:pt x="70911" y="53977"/>
                  <a:pt x="70911" y="60000"/>
                </a:cubicBezTo>
                <a:cubicBezTo>
                  <a:pt x="70911" y="66022"/>
                  <a:pt x="66022" y="70911"/>
                  <a:pt x="60000" y="70911"/>
                </a:cubicBezTo>
                <a:cubicBezTo>
                  <a:pt x="53977" y="70911"/>
                  <a:pt x="49088" y="66022"/>
                  <a:pt x="49088" y="60000"/>
                </a:cubicBezTo>
                <a:cubicBezTo>
                  <a:pt x="49088" y="53977"/>
                  <a:pt x="53977" y="49088"/>
                  <a:pt x="60000" y="49088"/>
                </a:cubicBezTo>
                <a:moveTo>
                  <a:pt x="70911" y="40911"/>
                </a:moveTo>
                <a:lnTo>
                  <a:pt x="79088" y="40911"/>
                </a:lnTo>
                <a:lnTo>
                  <a:pt x="79088" y="49088"/>
                </a:lnTo>
                <a:lnTo>
                  <a:pt x="70911" y="49088"/>
                </a:lnTo>
                <a:cubicBezTo>
                  <a:pt x="70911" y="49088"/>
                  <a:pt x="70911" y="40911"/>
                  <a:pt x="70911" y="40911"/>
                </a:cubicBezTo>
                <a:close/>
                <a:moveTo>
                  <a:pt x="76361" y="32727"/>
                </a:moveTo>
                <a:lnTo>
                  <a:pt x="43638" y="32727"/>
                </a:lnTo>
                <a:cubicBezTo>
                  <a:pt x="37611" y="32727"/>
                  <a:pt x="32727" y="37611"/>
                  <a:pt x="32727" y="43638"/>
                </a:cubicBezTo>
                <a:lnTo>
                  <a:pt x="32727" y="76361"/>
                </a:lnTo>
                <a:cubicBezTo>
                  <a:pt x="32727" y="82388"/>
                  <a:pt x="37611" y="87272"/>
                  <a:pt x="43638" y="87272"/>
                </a:cubicBezTo>
                <a:lnTo>
                  <a:pt x="76361" y="87272"/>
                </a:lnTo>
                <a:cubicBezTo>
                  <a:pt x="82388" y="87272"/>
                  <a:pt x="87272" y="82388"/>
                  <a:pt x="87272" y="76361"/>
                </a:cubicBezTo>
                <a:lnTo>
                  <a:pt x="87272" y="43638"/>
                </a:lnTo>
                <a:cubicBezTo>
                  <a:pt x="87272" y="37611"/>
                  <a:pt x="82388" y="32727"/>
                  <a:pt x="76361" y="32727"/>
                </a:cubicBezTo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1" y="0"/>
                  <a:pt x="0" y="26861"/>
                  <a:pt x="0" y="60000"/>
                </a:cubicBezTo>
                <a:cubicBezTo>
                  <a:pt x="0" y="93138"/>
                  <a:pt x="26861" y="120000"/>
                  <a:pt x="60000" y="120000"/>
                </a:cubicBezTo>
                <a:cubicBezTo>
                  <a:pt x="93138" y="120000"/>
                  <a:pt x="120000" y="93138"/>
                  <a:pt x="120000" y="60000"/>
                </a:cubicBezTo>
                <a:cubicBezTo>
                  <a:pt x="120000" y="26861"/>
                  <a:pt x="93138" y="0"/>
                  <a:pt x="60000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dirty="0">
              <a:solidFill>
                <a:schemeClr val="dk1"/>
              </a:solidFill>
              <a:latin typeface="Montserrat SemiBold" panose="00000700000000000000" pitchFamily="2" charset="0"/>
              <a:ea typeface="Lato"/>
              <a:cs typeface="Lato"/>
              <a:sym typeface="Lato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0402" y="6171396"/>
            <a:ext cx="432016" cy="432016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10048318" y="6110516"/>
            <a:ext cx="22456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  <a:t>DESENVOLVIDO POR </a:t>
            </a:r>
            <a:b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</a:br>
            <a: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  <a:t>VALUAR PRÓ_MARKETING</a:t>
            </a:r>
            <a:b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</a:br>
            <a: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  <a:t>www.valuar.com.br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DECLARAÇÃO</a:t>
            </a:r>
          </a:p>
        </p:txBody>
      </p:sp>
      <p:sp>
        <p:nvSpPr>
          <p:cNvPr id="6" name="Text Box 19"/>
          <p:cNvSpPr txBox="1"/>
          <p:nvPr/>
        </p:nvSpPr>
        <p:spPr>
          <a:xfrm>
            <a:off x="1350009" y="750890"/>
            <a:ext cx="5960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 CONFLITO DE INTERESSES</a:t>
            </a:r>
          </a:p>
        </p:txBody>
      </p:sp>
      <p:sp>
        <p:nvSpPr>
          <p:cNvPr id="7" name="Text Box 12"/>
          <p:cNvSpPr txBox="1"/>
          <p:nvPr/>
        </p:nvSpPr>
        <p:spPr>
          <a:xfrm>
            <a:off x="1847273" y="1893793"/>
            <a:ext cx="8394608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De acordo com a Resolução 1595/2000 do Conselho Federal de Medicina e com a RDC 96/2008 da ANVISA, declaro: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2000" b="1" i="0" dirty="0">
                <a:solidFill>
                  <a:srgbClr val="4C4C4C"/>
                </a:solidFill>
                <a:effectLst/>
                <a:latin typeface="Montserrat Medium" panose="00000600000000000000" pitchFamily="2" charset="0"/>
              </a:rPr>
              <a:t>🗸</a:t>
            </a:r>
            <a:r>
              <a:rPr lang="pt-BR" sz="16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Palestrante de XXXXXX, XXXXXX, XXXXXX, XXXXXX, XXXXXXX e XXXXXXX.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2000" b="1" i="0" dirty="0">
                <a:solidFill>
                  <a:srgbClr val="4C4C4C"/>
                </a:solidFill>
                <a:effectLst/>
                <a:latin typeface="Montserrat Medium" panose="00000600000000000000" pitchFamily="2" charset="0"/>
              </a:rPr>
              <a:t>🗸</a:t>
            </a:r>
            <a:r>
              <a:rPr lang="pt-BR" sz="1600" i="0" dirty="0">
                <a:solidFill>
                  <a:srgbClr val="4C4C4C"/>
                </a:solidFill>
                <a:effectLst/>
                <a:latin typeface="Montserrat Medium" panose="00000600000000000000" pitchFamily="2" charset="0"/>
              </a:rPr>
              <a:t> </a:t>
            </a:r>
            <a:r>
              <a:rPr lang="pt-BR" sz="16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Consultor da XXXXXXXX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endParaRPr lang="pt-BR" sz="1600" spc="-8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cs typeface="Segoe UI Semibold" panose="020B0702040204020203" pitchFamily="34" charset="0"/>
            </a:endParaRP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Os meus pré-requisitos para participar desta atividade são a autonomia do pensamento científico, a interdependência de opiniões e a liberdade de expressão.</a:t>
            </a: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endParaRPr lang="pt-BR" sz="1600" spc="-8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cs typeface="Segoe UI Semibold" panose="020B0702040204020203" pitchFamily="34" charset="0"/>
            </a:endParaRP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Nome Sobrenome</a:t>
            </a: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CRM XXXXX</a:t>
            </a:r>
            <a:endParaRPr lang="en-US" sz="1600" b="1" spc="-8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TRATAMENTO MEDICAMENTOSO</a:t>
            </a:r>
          </a:p>
        </p:txBody>
      </p:sp>
      <p:sp>
        <p:nvSpPr>
          <p:cNvPr id="6148" name="Retângulo 6"/>
          <p:cNvSpPr/>
          <p:nvPr/>
        </p:nvSpPr>
        <p:spPr>
          <a:xfrm>
            <a:off x="492760" y="1260145"/>
            <a:ext cx="11206480" cy="80021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rgbClr val="C00000"/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Objetivo do tratamento</a:t>
            </a:r>
            <a:r>
              <a:rPr lang="pt-BR" altLang="pt-BR" sz="1800" dirty="0">
                <a:solidFill>
                  <a:srgbClr val="C00000"/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:</a:t>
            </a:r>
            <a:r>
              <a:rPr lang="pt-BR" altLang="pt-BR" sz="1800" dirty="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 </a:t>
            </a: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A proteção cardiovascular é o objetivo primordial do tratamento anti-hipertensivo. A redução da pressão arterial é a primeira meta, com o objetivo maior de reduzir desfechos CV e mortalidade associados à hipertensão arterial.</a:t>
            </a:r>
          </a:p>
        </p:txBody>
      </p:sp>
      <p:sp>
        <p:nvSpPr>
          <p:cNvPr id="6150" name="CaixaDeTexto 8"/>
          <p:cNvSpPr txBox="1"/>
          <p:nvPr/>
        </p:nvSpPr>
        <p:spPr>
          <a:xfrm>
            <a:off x="1467803" y="3243898"/>
            <a:ext cx="292735" cy="245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000" b="1" dirty="0">
                <a:latin typeface="Montserrat SemiBold" panose="00000700000000000000" pitchFamily="2" charset="0"/>
                <a:cs typeface="Montserrat SemiBold" panose="00000700000000000000" pitchFamily="2" charset="0"/>
              </a:rPr>
              <a:t>%</a:t>
            </a:r>
          </a:p>
        </p:txBody>
      </p:sp>
      <p:sp>
        <p:nvSpPr>
          <p:cNvPr id="6151" name="CaixaDeTexto 12"/>
          <p:cNvSpPr txBox="1"/>
          <p:nvPr/>
        </p:nvSpPr>
        <p:spPr>
          <a:xfrm>
            <a:off x="1192212" y="2345909"/>
            <a:ext cx="9807575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rgbClr val="C00000"/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Redução do risco de desfechos maiores e mortalidade </a:t>
            </a: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rgbClr val="C00000"/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para redução da PAS de 10mmHg e da PAD de 5 mmHg</a:t>
            </a:r>
          </a:p>
        </p:txBody>
      </p:sp>
      <p:graphicFrame>
        <p:nvGraphicFramePr>
          <p:cNvPr id="7" name="Espaço Reservado para Conteúdo 3">
            <a:extLst>
              <a:ext uri="{FF2B5EF4-FFF2-40B4-BE49-F238E27FC236}">
                <a16:creationId xmlns:a16="http://schemas.microsoft.com/office/drawing/2014/main" id="{534EABEF-4E3F-421D-9305-27A8933A14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1499314"/>
              </p:ext>
            </p:extLst>
          </p:nvPr>
        </p:nvGraphicFramePr>
        <p:xfrm>
          <a:off x="1802765" y="3151741"/>
          <a:ext cx="8229600" cy="307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10">
            <a:extLst>
              <a:ext uri="{FF2B5EF4-FFF2-40B4-BE49-F238E27FC236}">
                <a16:creationId xmlns:a16="http://schemas.microsoft.com/office/drawing/2014/main" id="{1E8FC650-F698-406D-9DA4-167304FEB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8172" y="2995726"/>
            <a:ext cx="98933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 dirty="0">
                <a:latin typeface="Montserrat" panose="00000500000000000000" pitchFamily="2" charset="0"/>
              </a:rPr>
              <a:t>DAC                       AVE                          IC               Mortalidade CV    Mortalidade Total</a:t>
            </a:r>
          </a:p>
        </p:txBody>
      </p:sp>
      <p:sp>
        <p:nvSpPr>
          <p:cNvPr id="9" name="CaixaDeTexto 1">
            <a:extLst>
              <a:ext uri="{FF2B5EF4-FFF2-40B4-BE49-F238E27FC236}">
                <a16:creationId xmlns:a16="http://schemas.microsoft.com/office/drawing/2014/main" id="{055489E9-47C1-499E-A199-FBDB50473D3B}"/>
              </a:ext>
            </a:extLst>
          </p:cNvPr>
          <p:cNvSpPr txBox="1"/>
          <p:nvPr/>
        </p:nvSpPr>
        <p:spPr>
          <a:xfrm>
            <a:off x="5631237" y="5891629"/>
            <a:ext cx="572655" cy="48952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>
                <a:solidFill>
                  <a:srgbClr val="C00000"/>
                </a:solidFill>
                <a:latin typeface="Montserrat" panose="00000500000000000000" pitchFamily="2" charset="0"/>
              </a:rPr>
              <a:t>-46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B814B09-D447-4AB4-B683-5ED1CFBECCE5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INÍCIO DO TRATAMENTO</a:t>
            </a:r>
          </a:p>
        </p:txBody>
      </p:sp>
      <p:sp>
        <p:nvSpPr>
          <p:cNvPr id="7171" name="CaixaDeTexto 5"/>
          <p:cNvSpPr txBox="1"/>
          <p:nvPr/>
        </p:nvSpPr>
        <p:spPr>
          <a:xfrm>
            <a:off x="635404" y="1061952"/>
            <a:ext cx="1006954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Início de tratamento com intervenções no estilo de vida e tratamento farmacológico </a:t>
            </a: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rPr>
              <a:t>de acordo com a pressão arterial, idade e o risco cardiovascular.</a:t>
            </a: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73CEE49C-374C-4295-A254-A1C9ED593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82882"/>
              </p:ext>
            </p:extLst>
          </p:nvPr>
        </p:nvGraphicFramePr>
        <p:xfrm>
          <a:off x="463435" y="1711383"/>
          <a:ext cx="11265130" cy="429092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53026">
                  <a:extLst>
                    <a:ext uri="{9D8B030D-6E8A-4147-A177-3AD203B41FA5}">
                      <a16:colId xmlns:a16="http://schemas.microsoft.com/office/drawing/2014/main" val="2983954882"/>
                    </a:ext>
                  </a:extLst>
                </a:gridCol>
                <a:gridCol w="4349357">
                  <a:extLst>
                    <a:ext uri="{9D8B030D-6E8A-4147-A177-3AD203B41FA5}">
                      <a16:colId xmlns:a16="http://schemas.microsoft.com/office/drawing/2014/main" val="1674668838"/>
                    </a:ext>
                  </a:extLst>
                </a:gridCol>
                <a:gridCol w="2678546">
                  <a:extLst>
                    <a:ext uri="{9D8B030D-6E8A-4147-A177-3AD203B41FA5}">
                      <a16:colId xmlns:a16="http://schemas.microsoft.com/office/drawing/2014/main" val="3067512563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253704174"/>
                    </a:ext>
                  </a:extLst>
                </a:gridCol>
                <a:gridCol w="986674">
                  <a:extLst>
                    <a:ext uri="{9D8B030D-6E8A-4147-A177-3AD203B41FA5}">
                      <a16:colId xmlns:a16="http://schemas.microsoft.com/office/drawing/2014/main" val="3301324691"/>
                    </a:ext>
                  </a:extLst>
                </a:gridCol>
              </a:tblGrid>
              <a:tr h="33938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Situação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MS Mincho" panose="02020609040205080304" charset="-128"/>
                        <a:cs typeface="Times New Roman" panose="02020603050405020304"/>
                      </a:endParaRPr>
                    </a:p>
                  </a:txBody>
                  <a:tcPr marL="67937" marR="6793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Abrangência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MS Mincho" panose="02020609040205080304" charset="-128"/>
                        <a:cs typeface="Times New Roman" panose="02020603050405020304"/>
                      </a:endParaRPr>
                    </a:p>
                  </a:txBody>
                  <a:tcPr marL="67937" marR="6793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Recomendação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MS Mincho" panose="02020609040205080304" charset="-128"/>
                        <a:cs typeface="Times New Roman" panose="02020603050405020304"/>
                      </a:endParaRPr>
                    </a:p>
                  </a:txBody>
                  <a:tcPr marL="67937" marR="6793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Classe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MS Mincho" panose="02020609040205080304" charset="-128"/>
                        <a:cs typeface="Times New Roman" panose="02020603050405020304"/>
                      </a:endParaRPr>
                    </a:p>
                  </a:txBody>
                  <a:tcPr marL="67937" marR="6793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Nível de evidência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MS Mincho" panose="02020609040205080304" charset="-128"/>
                        <a:cs typeface="Times New Roman" panose="02020603050405020304"/>
                      </a:endParaRPr>
                    </a:p>
                  </a:txBody>
                  <a:tcPr marL="67937" marR="6793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844091"/>
                  </a:ext>
                </a:extLst>
              </a:tr>
              <a:tr h="6421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Início de intervenções no estilo de vida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MS Mincho" panose="02020609040205080304" charset="-128"/>
                        <a:cs typeface="Times New Roman" panose="02020603050405020304"/>
                      </a:endParaRPr>
                    </a:p>
                  </a:txBody>
                  <a:tcPr marL="67937" marR="6793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ysClr val="windowText" lastClr="000000"/>
                          </a:solidFill>
                          <a:effectLst/>
                          <a:latin typeface="Montserrat" panose="00000500000000000000" pitchFamily="2" charset="0"/>
                        </a:rPr>
                        <a:t>Todos os estágios de hipertensão e pressão arterial 130-139/85-89mmHg</a:t>
                      </a:r>
                      <a:endParaRPr lang="pt-BR" sz="1200" b="1" dirty="0">
                        <a:solidFill>
                          <a:sysClr val="windowText" lastClr="000000"/>
                        </a:solidFill>
                        <a:effectLst/>
                        <a:latin typeface="Montserrat" panose="00000500000000000000" pitchFamily="2" charset="0"/>
                        <a:ea typeface="MS Mincho" panose="02020609040205080304" charset="-128"/>
                        <a:cs typeface="Times New Roman" panose="02020603050405020304"/>
                      </a:endParaRPr>
                    </a:p>
                  </a:txBody>
                  <a:tcPr marL="67937" marR="6793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ysClr val="windowText" lastClr="000000"/>
                          </a:solidFill>
                          <a:effectLst/>
                          <a:latin typeface="Montserrat" panose="00000500000000000000" pitchFamily="2" charset="0"/>
                        </a:rPr>
                        <a:t>Ao diagnóstico</a:t>
                      </a:r>
                      <a:endParaRPr lang="pt-BR" sz="1200" b="1" dirty="0">
                        <a:solidFill>
                          <a:sysClr val="windowText" lastClr="000000"/>
                        </a:solidFill>
                        <a:effectLst/>
                        <a:latin typeface="Montserrat" panose="00000500000000000000" pitchFamily="2" charset="0"/>
                        <a:ea typeface="MS Mincho" panose="02020609040205080304" charset="-128"/>
                        <a:cs typeface="Times New Roman" panose="02020603050405020304"/>
                      </a:endParaRPr>
                    </a:p>
                  </a:txBody>
                  <a:tcPr marL="67937" marR="6793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ysClr val="windowText" lastClr="000000"/>
                          </a:solidFill>
                          <a:effectLst/>
                          <a:latin typeface="Montserrat" panose="00000500000000000000" pitchFamily="2" charset="0"/>
                        </a:rPr>
                        <a:t>I</a:t>
                      </a:r>
                      <a:endParaRPr lang="pt-BR" sz="1200" b="1" dirty="0">
                        <a:solidFill>
                          <a:sysClr val="windowText" lastClr="000000"/>
                        </a:solidFill>
                        <a:effectLst/>
                        <a:latin typeface="Montserrat" panose="00000500000000000000" pitchFamily="2" charset="0"/>
                        <a:ea typeface="MS Mincho" panose="02020609040205080304" charset="-128"/>
                        <a:cs typeface="Times New Roman" panose="02020603050405020304"/>
                      </a:endParaRPr>
                    </a:p>
                  </a:txBody>
                  <a:tcPr marL="67937" marR="6793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ysClr val="windowText" lastClr="000000"/>
                          </a:solidFill>
                          <a:effectLst/>
                          <a:latin typeface="Montserrat" panose="00000500000000000000" pitchFamily="2" charset="0"/>
                        </a:rPr>
                        <a:t>A</a:t>
                      </a:r>
                      <a:endParaRPr lang="pt-BR" sz="1200" b="1" dirty="0">
                        <a:solidFill>
                          <a:sysClr val="windowText" lastClr="000000"/>
                        </a:solidFill>
                        <a:effectLst/>
                        <a:latin typeface="Montserrat" panose="00000500000000000000" pitchFamily="2" charset="0"/>
                        <a:ea typeface="MS Mincho" panose="02020609040205080304" charset="-128"/>
                        <a:cs typeface="Times New Roman" panose="02020603050405020304"/>
                      </a:endParaRPr>
                    </a:p>
                  </a:txBody>
                  <a:tcPr marL="67937" marR="6793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633260"/>
                  </a:ext>
                </a:extLst>
              </a:tr>
              <a:tr h="288176">
                <a:tc rowSpan="6">
                  <a:txBody>
                    <a:bodyPr/>
                    <a:lstStyle/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Início de terapia farmacológica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MS Mincho" panose="02020609040205080304" charset="-128"/>
                        <a:cs typeface="Times New Roman" panose="02020603050405020304"/>
                      </a:endParaRPr>
                    </a:p>
                    <a:p>
                      <a:endParaRPr lang="pt-BR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Montserrat" panose="00000500000000000000" pitchFamily="2" charset="0"/>
                        </a:rPr>
                        <a:t>Hipertensos estágio 2 e 3</a:t>
                      </a:r>
                      <a:endParaRPr lang="pt-BR" sz="1200" b="1" dirty="0">
                        <a:effectLst/>
                        <a:latin typeface="Montserrat" panose="00000500000000000000" pitchFamily="2" charset="0"/>
                        <a:ea typeface="MS Mincho" panose="02020609040205080304" charset="-128"/>
                        <a:cs typeface="Times New Roman" panose="02020603050405020304"/>
                      </a:endParaRPr>
                    </a:p>
                  </a:txBody>
                  <a:tcPr marL="67937" marR="6793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Montserrat" panose="00000500000000000000" pitchFamily="2" charset="0"/>
                        </a:rPr>
                        <a:t>Ao diagnóstico</a:t>
                      </a:r>
                      <a:endParaRPr lang="pt-BR" sz="1200" b="1" dirty="0">
                        <a:effectLst/>
                        <a:latin typeface="Montserrat" panose="00000500000000000000" pitchFamily="2" charset="0"/>
                        <a:ea typeface="MS Mincho" panose="02020609040205080304" charset="-128"/>
                        <a:cs typeface="Times New Roman" panose="02020603050405020304"/>
                      </a:endParaRPr>
                    </a:p>
                  </a:txBody>
                  <a:tcPr marL="67937" marR="6793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Montserrat" panose="00000500000000000000" pitchFamily="2" charset="0"/>
                        </a:rPr>
                        <a:t>I</a:t>
                      </a:r>
                      <a:endParaRPr lang="pt-BR" sz="1200" b="1" dirty="0">
                        <a:effectLst/>
                        <a:latin typeface="Montserrat" panose="00000500000000000000" pitchFamily="2" charset="0"/>
                        <a:ea typeface="MS Mincho" panose="02020609040205080304" charset="-128"/>
                        <a:cs typeface="Times New Roman" panose="02020603050405020304"/>
                      </a:endParaRPr>
                    </a:p>
                  </a:txBody>
                  <a:tcPr marL="67937" marR="6793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Montserrat" panose="00000500000000000000" pitchFamily="2" charset="0"/>
                        </a:rPr>
                        <a:t>A</a:t>
                      </a:r>
                      <a:endParaRPr lang="pt-BR" sz="1200" b="1" dirty="0">
                        <a:effectLst/>
                        <a:latin typeface="Montserrat" panose="00000500000000000000" pitchFamily="2" charset="0"/>
                        <a:ea typeface="MS Mincho" panose="02020609040205080304" charset="-128"/>
                        <a:cs typeface="Times New Roman" panose="02020603050405020304"/>
                      </a:endParaRPr>
                    </a:p>
                  </a:txBody>
                  <a:tcPr marL="67937" marR="6793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781947"/>
                  </a:ext>
                </a:extLst>
              </a:tr>
              <a:tr h="478698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Montserrat" panose="00000500000000000000" pitchFamily="2" charset="0"/>
                        </a:rPr>
                        <a:t>Hipertensos estágio 1 de moderado e alto risco cardiovascular </a:t>
                      </a:r>
                      <a:endParaRPr lang="pt-BR" sz="1200" b="1" dirty="0">
                        <a:effectLst/>
                        <a:latin typeface="Montserrat" panose="00000500000000000000" pitchFamily="2" charset="0"/>
                        <a:ea typeface="MS Mincho" panose="02020609040205080304" charset="-128"/>
                        <a:cs typeface="Times New Roman" panose="02020603050405020304"/>
                      </a:endParaRPr>
                    </a:p>
                  </a:txBody>
                  <a:tcPr marL="67937" marR="6793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Montserrat" panose="00000500000000000000" pitchFamily="2" charset="0"/>
                        </a:rPr>
                        <a:t>Ao diagnóstico</a:t>
                      </a:r>
                      <a:endParaRPr lang="pt-BR" sz="1200" b="1" dirty="0">
                        <a:effectLst/>
                        <a:latin typeface="Montserrat" panose="00000500000000000000" pitchFamily="2" charset="0"/>
                        <a:ea typeface="MS Mincho" panose="02020609040205080304" charset="-128"/>
                        <a:cs typeface="Times New Roman" panose="02020603050405020304"/>
                      </a:endParaRPr>
                    </a:p>
                  </a:txBody>
                  <a:tcPr marL="67937" marR="6793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Montserrat" panose="00000500000000000000" pitchFamily="2" charset="0"/>
                        </a:rPr>
                        <a:t>I</a:t>
                      </a:r>
                      <a:endParaRPr lang="pt-BR" sz="1200" b="1" dirty="0">
                        <a:effectLst/>
                        <a:latin typeface="Montserrat" panose="00000500000000000000" pitchFamily="2" charset="0"/>
                        <a:ea typeface="MS Mincho" panose="02020609040205080304" charset="-128"/>
                        <a:cs typeface="Times New Roman" panose="02020603050405020304"/>
                      </a:endParaRPr>
                    </a:p>
                  </a:txBody>
                  <a:tcPr marL="67937" marR="6793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Montserrat" panose="00000500000000000000" pitchFamily="2" charset="0"/>
                        </a:rPr>
                        <a:t>B</a:t>
                      </a:r>
                      <a:endParaRPr lang="pt-BR" sz="1200" b="1" dirty="0">
                        <a:effectLst/>
                        <a:latin typeface="Montserrat" panose="00000500000000000000" pitchFamily="2" charset="0"/>
                        <a:ea typeface="MS Mincho" panose="02020609040205080304" charset="-128"/>
                        <a:cs typeface="Times New Roman" panose="02020603050405020304"/>
                      </a:endParaRPr>
                    </a:p>
                  </a:txBody>
                  <a:tcPr marL="67937" marR="6793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458128"/>
                  </a:ext>
                </a:extLst>
              </a:tr>
              <a:tr h="968992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Montserrat" panose="00000500000000000000" pitchFamily="2" charset="0"/>
                        </a:rPr>
                        <a:t>Hipertensos estágio 1 e risco cardiovascular baixo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200" b="1" dirty="0">
                          <a:effectLst/>
                          <a:latin typeface="Montserrat" panose="00000500000000000000" pitchFamily="2" charset="0"/>
                        </a:rPr>
                        <a:t>Indivíduos com PA  130-139/85-89 mmHg e DCV preexistente ou alto risco cardiovascular</a:t>
                      </a:r>
                      <a:endParaRPr lang="pt-BR" sz="1200" b="1" dirty="0">
                        <a:effectLst/>
                        <a:latin typeface="Montserrat" panose="00000500000000000000" pitchFamily="2" charset="0"/>
                        <a:ea typeface="MS Mincho" panose="02020609040205080304" charset="-128"/>
                        <a:cs typeface="Times New Roman" panose="02020603050405020304"/>
                      </a:endParaRPr>
                    </a:p>
                  </a:txBody>
                  <a:tcPr marL="67937" marR="6793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Montserrat" panose="00000500000000000000" pitchFamily="2" charset="0"/>
                        </a:rPr>
                        <a:t>Aguardar 3 meses pelo efeito de intervenções no estilo de vida</a:t>
                      </a:r>
                      <a:endParaRPr lang="pt-BR" sz="1200" b="1" dirty="0">
                        <a:effectLst/>
                        <a:latin typeface="Montserrat" panose="00000500000000000000" pitchFamily="2" charset="0"/>
                        <a:ea typeface="MS Mincho" panose="02020609040205080304" charset="-128"/>
                        <a:cs typeface="Times New Roman" panose="02020603050405020304"/>
                      </a:endParaRPr>
                    </a:p>
                  </a:txBody>
                  <a:tcPr marL="67937" marR="6793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err="1">
                          <a:effectLst/>
                          <a:latin typeface="Montserrat" panose="00000500000000000000" pitchFamily="2" charset="0"/>
                        </a:rPr>
                        <a:t>IIa</a:t>
                      </a:r>
                      <a:endParaRPr lang="pt-BR" sz="1200" b="1" dirty="0" err="1">
                        <a:effectLst/>
                        <a:latin typeface="Montserrat" panose="00000500000000000000" pitchFamily="2" charset="0"/>
                        <a:ea typeface="MS Mincho" panose="02020609040205080304" charset="-128"/>
                        <a:cs typeface="Times New Roman" panose="02020603050405020304"/>
                      </a:endParaRPr>
                    </a:p>
                  </a:txBody>
                  <a:tcPr marL="67937" marR="6793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Montserrat" panose="00000500000000000000" pitchFamily="2" charset="0"/>
                        </a:rPr>
                        <a:t>B</a:t>
                      </a:r>
                      <a:endParaRPr lang="pt-BR" sz="1200" b="1" dirty="0">
                        <a:effectLst/>
                        <a:latin typeface="Montserrat" panose="00000500000000000000" pitchFamily="2" charset="0"/>
                        <a:ea typeface="MS Mincho" panose="02020609040205080304" charset="-128"/>
                        <a:cs typeface="Times New Roman" panose="02020603050405020304"/>
                      </a:endParaRPr>
                    </a:p>
                  </a:txBody>
                  <a:tcPr marL="67937" marR="6793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486078"/>
                  </a:ext>
                </a:extLst>
              </a:tr>
              <a:tr h="426342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i="0" u="none" kern="1200" baseline="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Hipertensos idosos com idade ≥ 80 anos, e/ou frágeis</a:t>
                      </a:r>
                    </a:p>
                  </a:txBody>
                  <a:tcPr marL="67937" marR="6793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Montserrat" panose="00000500000000000000" pitchFamily="2" charset="0"/>
                        </a:rPr>
                        <a:t>PAS≥160 mmHg</a:t>
                      </a:r>
                      <a:endParaRPr lang="pt-BR" sz="1200" b="1" dirty="0">
                        <a:effectLst/>
                        <a:latin typeface="Montserrat" panose="00000500000000000000" pitchFamily="2" charset="0"/>
                        <a:ea typeface="MS Mincho" panose="02020609040205080304" charset="-128"/>
                        <a:cs typeface="Times New Roman" panose="02020603050405020304"/>
                      </a:endParaRPr>
                    </a:p>
                  </a:txBody>
                  <a:tcPr marL="67937" marR="6793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err="1">
                          <a:effectLst/>
                          <a:latin typeface="Montserrat" panose="00000500000000000000" pitchFamily="2" charset="0"/>
                        </a:rPr>
                        <a:t>IIa</a:t>
                      </a:r>
                      <a:endParaRPr lang="pt-BR" sz="1200" b="1" dirty="0" err="1">
                        <a:effectLst/>
                        <a:latin typeface="Montserrat" panose="00000500000000000000" pitchFamily="2" charset="0"/>
                        <a:ea typeface="MS Mincho" panose="02020609040205080304" charset="-128"/>
                        <a:cs typeface="Times New Roman" panose="02020603050405020304"/>
                      </a:endParaRPr>
                    </a:p>
                  </a:txBody>
                  <a:tcPr marL="67937" marR="6793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Montserrat" panose="00000500000000000000" pitchFamily="2" charset="0"/>
                        </a:rPr>
                        <a:t>B</a:t>
                      </a:r>
                      <a:endParaRPr lang="pt-BR" sz="1200" b="1" dirty="0">
                        <a:effectLst/>
                        <a:latin typeface="Montserrat" panose="00000500000000000000" pitchFamily="2" charset="0"/>
                        <a:ea typeface="MS Mincho" panose="02020609040205080304" charset="-128"/>
                        <a:cs typeface="Times New Roman" panose="02020603050405020304"/>
                      </a:endParaRPr>
                    </a:p>
                  </a:txBody>
                  <a:tcPr marL="67937" marR="6793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174593"/>
                  </a:ext>
                </a:extLst>
              </a:tr>
              <a:tr h="31526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Montserrat" panose="00000500000000000000" pitchFamily="2" charset="0"/>
                        </a:rPr>
                        <a:t>Hipertensos idosos </a:t>
                      </a:r>
                      <a:r>
                        <a:rPr lang="pt-BR" sz="1200" b="1" baseline="0" dirty="0">
                          <a:effectLst/>
                          <a:latin typeface="Montserrat" panose="00000500000000000000" pitchFamily="2" charset="0"/>
                        </a:rPr>
                        <a:t>hígidos</a:t>
                      </a:r>
                      <a:endParaRPr lang="pt-BR" sz="1200" b="1" baseline="0" dirty="0">
                        <a:effectLst/>
                        <a:latin typeface="Montserrat" panose="00000500000000000000" pitchFamily="2" charset="0"/>
                        <a:ea typeface="MS Mincho" panose="02020609040205080304" charset="-128"/>
                        <a:cs typeface="Times New Roman" panose="02020603050405020304"/>
                      </a:endParaRPr>
                    </a:p>
                  </a:txBody>
                  <a:tcPr marL="67937" marR="6793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Montserrat" panose="00000500000000000000" pitchFamily="2" charset="0"/>
                        </a:rPr>
                        <a:t>PAS≥140mmHg</a:t>
                      </a:r>
                      <a:endParaRPr lang="pt-BR" sz="1200" b="1" dirty="0">
                        <a:effectLst/>
                        <a:latin typeface="Montserrat" panose="00000500000000000000" pitchFamily="2" charset="0"/>
                        <a:ea typeface="MS Mincho" panose="02020609040205080304" charset="-128"/>
                        <a:cs typeface="Times New Roman" panose="02020603050405020304"/>
                      </a:endParaRPr>
                    </a:p>
                  </a:txBody>
                  <a:tcPr marL="67937" marR="6793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err="1">
                          <a:effectLst/>
                          <a:latin typeface="Montserrat" panose="00000500000000000000" pitchFamily="2" charset="0"/>
                        </a:rPr>
                        <a:t>IIa</a:t>
                      </a:r>
                      <a:endParaRPr lang="pt-BR" sz="1200" b="1" dirty="0" err="1">
                        <a:effectLst/>
                        <a:latin typeface="Montserrat" panose="00000500000000000000" pitchFamily="2" charset="0"/>
                        <a:ea typeface="MS Mincho" panose="02020609040205080304" charset="-128"/>
                        <a:cs typeface="Times New Roman" panose="02020603050405020304"/>
                      </a:endParaRPr>
                    </a:p>
                  </a:txBody>
                  <a:tcPr marL="67937" marR="6793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Montserrat" panose="00000500000000000000" pitchFamily="2" charset="0"/>
                        </a:rPr>
                        <a:t>B</a:t>
                      </a:r>
                      <a:endParaRPr lang="pt-BR" sz="1200" b="1" dirty="0">
                        <a:effectLst/>
                        <a:latin typeface="Montserrat" panose="00000500000000000000" pitchFamily="2" charset="0"/>
                        <a:ea typeface="MS Mincho" panose="02020609040205080304" charset="-128"/>
                        <a:cs typeface="Times New Roman" panose="02020603050405020304"/>
                      </a:endParaRPr>
                    </a:p>
                  </a:txBody>
                  <a:tcPr marL="67937" marR="6793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04251"/>
                  </a:ext>
                </a:extLst>
              </a:tr>
              <a:tr h="805561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Indivíduos com PA   130-139/85-89 mmHg sem DCV preexistente e risco cardiovascular baixo ou moderado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MS Mincho" panose="02020609040205080304" charset="-128"/>
                        <a:cs typeface="Times New Roman" panose="02020603050405020304"/>
                      </a:endParaRPr>
                    </a:p>
                  </a:txBody>
                  <a:tcPr marL="67937" marR="6793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1D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Não recomendado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MS Mincho" panose="02020609040205080304" charset="-128"/>
                        <a:cs typeface="Times New Roman" panose="02020603050405020304"/>
                      </a:endParaRPr>
                    </a:p>
                  </a:txBody>
                  <a:tcPr marL="67937" marR="6793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1D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III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MS Mincho" panose="02020609040205080304" charset="-128"/>
                        <a:cs typeface="Times New Roman" panose="02020603050405020304"/>
                      </a:endParaRPr>
                    </a:p>
                  </a:txBody>
                  <a:tcPr marL="67937" marR="6793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1D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MS Mincho" panose="02020609040205080304" charset="-128"/>
                        <a:cs typeface="Times New Roman" panose="02020603050405020304"/>
                      </a:endParaRPr>
                    </a:p>
                  </a:txBody>
                  <a:tcPr marL="67937" marR="6793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1D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674719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8E7645A1-C82E-4AB9-88E1-A9CA56131315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/>
          <p:nvPr/>
        </p:nvSpPr>
        <p:spPr>
          <a:xfrm>
            <a:off x="291464" y="228447"/>
            <a:ext cx="104781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PRINCÍPIOS DO</a:t>
            </a:r>
          </a:p>
        </p:txBody>
      </p:sp>
      <p:sp>
        <p:nvSpPr>
          <p:cNvPr id="2" name="Text Box 18"/>
          <p:cNvSpPr txBox="1"/>
          <p:nvPr/>
        </p:nvSpPr>
        <p:spPr>
          <a:xfrm>
            <a:off x="1116965" y="701675"/>
            <a:ext cx="8827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000" dirty="0">
                <a:solidFill>
                  <a:schemeClr val="tx1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TRATAMENTO MEDICAMENTOSO</a:t>
            </a:r>
          </a:p>
        </p:txBody>
      </p:sp>
      <p:sp>
        <p:nvSpPr>
          <p:cNvPr id="7" name="Retângulo 6"/>
          <p:cNvSpPr/>
          <p:nvPr/>
        </p:nvSpPr>
        <p:spPr>
          <a:xfrm>
            <a:off x="448483" y="1774239"/>
            <a:ext cx="5315007" cy="2682389"/>
          </a:xfrm>
          <a:prstGeom prst="roundRect">
            <a:avLst>
              <a:gd name="adj" fmla="val 3895"/>
            </a:avLst>
          </a:prstGeom>
          <a:ln w="28575" cmpd="sng">
            <a:noFill/>
            <a:prstDash val="solid"/>
          </a:ln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Características desejáveis dos fármacos anti-hipertensivos: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Montserrat SemiBold" panose="00000700000000000000" pitchFamily="2" charset="0"/>
            </a:endParaRP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t-BR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R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eduzir a morbidade e mortalidade CV; 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Ser eficaz por via oral; 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Ser bem tolerado; 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Ser administrado preferencialmente em dose única diária; 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t-BR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P</a:t>
            </a:r>
            <a:r>
              <a:rPr kumimoji="0" lang="pt-BR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oder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 ser usado em associação; 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t-BR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T</a:t>
            </a:r>
            <a:r>
              <a:rPr kumimoji="0" lang="pt-BR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Montserrat SemiBold" panose="00000700000000000000" pitchFamily="2" charset="0"/>
              </a:rPr>
              <a:t>er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Montserrat SemiBold" panose="00000700000000000000" pitchFamily="2" charset="0"/>
              </a:rPr>
              <a:t> controle de qualidade em sua produção</a:t>
            </a: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Montserrat SemiBold" panose="00000700000000000000" pitchFamily="2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268128" y="1774239"/>
            <a:ext cx="5460279" cy="3744575"/>
          </a:xfrm>
          <a:prstGeom prst="roundRect">
            <a:avLst>
              <a:gd name="adj" fmla="val 3105"/>
            </a:avLst>
          </a:prstGeom>
          <a:ln w="28575" cmpd="sng">
            <a:noFill/>
            <a:prstDash val="solid"/>
          </a:ln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Recomenda-se: 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t-BR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U</a:t>
            </a:r>
            <a:r>
              <a:rPr kumimoji="0" lang="pt-BR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tilizar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 por um período mínimo de quatro semanas, antes de modificações, salvo em situações especiais; 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t-BR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N</a:t>
            </a:r>
            <a:r>
              <a:rPr kumimoji="0" lang="pt-BR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ão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 utilizar medicamentos manipulados, pois não são submetidos a controle da farmacocinética e farmacovigilância; 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t-BR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O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 paciente deverá ser orientado sobre a importância do uso contínuo da medicação anti-hipertensiva, da eventual necessidade de ajuste de doses, da troca ou associação de medicamentos e ainda do eventual aparecimento de efeitos adversos;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t-BR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N</a:t>
            </a:r>
            <a:r>
              <a:rPr kumimoji="0" lang="pt-BR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ão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 há evidências suficientes para a recomendação rotineira da administração noturna de fármacos anti-hipertensivos, exceto em condições especiais.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Montserrat SemiBold" panose="00000700000000000000" pitchFamily="2" charset="0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0F23B675-E41B-473A-8287-9C3F3C72ECDB}"/>
              </a:ext>
            </a:extLst>
          </p:cNvPr>
          <p:cNvSpPr/>
          <p:nvPr/>
        </p:nvSpPr>
        <p:spPr>
          <a:xfrm>
            <a:off x="291463" y="1667165"/>
            <a:ext cx="5592101" cy="3592945"/>
          </a:xfrm>
          <a:prstGeom prst="roundRect">
            <a:avLst>
              <a:gd name="adj" fmla="val 2014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A98C24AF-5307-4C7E-A74E-91DA4C564740}"/>
              </a:ext>
            </a:extLst>
          </p:cNvPr>
          <p:cNvSpPr/>
          <p:nvPr/>
        </p:nvSpPr>
        <p:spPr>
          <a:xfrm>
            <a:off x="6096000" y="1667165"/>
            <a:ext cx="5804536" cy="3592945"/>
          </a:xfrm>
          <a:prstGeom prst="roundRect">
            <a:avLst>
              <a:gd name="adj" fmla="val 2014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E5166E9-96B1-4E4F-B7D0-09F983F18E12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8"/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FLUXOGRAMA</a:t>
            </a:r>
          </a:p>
        </p:txBody>
      </p:sp>
      <p:sp>
        <p:nvSpPr>
          <p:cNvPr id="2" name="Text Box 18"/>
          <p:cNvSpPr txBox="1"/>
          <p:nvPr/>
        </p:nvSpPr>
        <p:spPr>
          <a:xfrm>
            <a:off x="1144269" y="733272"/>
            <a:ext cx="951188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400" dirty="0">
                <a:solidFill>
                  <a:schemeClr val="tx1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 TRATAMENTO MEDICAMENTOSO</a:t>
            </a:r>
          </a:p>
        </p:txBody>
      </p:sp>
      <p:sp>
        <p:nvSpPr>
          <p:cNvPr id="6" name="Seta para baixo 5"/>
          <p:cNvSpPr/>
          <p:nvPr/>
        </p:nvSpPr>
        <p:spPr>
          <a:xfrm>
            <a:off x="6324600" y="3133725"/>
            <a:ext cx="236538" cy="668338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7" name="Seta para baixo 6"/>
          <p:cNvSpPr/>
          <p:nvPr/>
        </p:nvSpPr>
        <p:spPr>
          <a:xfrm>
            <a:off x="6324600" y="4143375"/>
            <a:ext cx="236538" cy="66675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8" name="Seta para baixo 7"/>
          <p:cNvSpPr/>
          <p:nvPr/>
        </p:nvSpPr>
        <p:spPr>
          <a:xfrm>
            <a:off x="6322974" y="5103209"/>
            <a:ext cx="236538" cy="66675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cxnSp>
        <p:nvCxnSpPr>
          <p:cNvPr id="9" name="Conector de seta reta 8"/>
          <p:cNvCxnSpPr/>
          <p:nvPr/>
        </p:nvCxnSpPr>
        <p:spPr>
          <a:xfrm>
            <a:off x="3914775" y="1716088"/>
            <a:ext cx="1555750" cy="0"/>
          </a:xfrm>
          <a:prstGeom prst="straightConnector1">
            <a:avLst/>
          </a:prstGeom>
          <a:ln w="28575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3592513" y="3082925"/>
            <a:ext cx="1157288" cy="0"/>
          </a:xfrm>
          <a:prstGeom prst="straightConnector1">
            <a:avLst/>
          </a:prstGeom>
          <a:ln w="28575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7602538" y="4108015"/>
            <a:ext cx="193357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7283450" y="5156200"/>
            <a:ext cx="1935163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V="1">
            <a:off x="7477413" y="6098672"/>
            <a:ext cx="1935163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V="1">
            <a:off x="7399338" y="3119869"/>
            <a:ext cx="193357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>
            <a:stCxn id="9231" idx="3"/>
          </p:cNvCxnSpPr>
          <p:nvPr/>
        </p:nvCxnSpPr>
        <p:spPr>
          <a:xfrm>
            <a:off x="7305484" y="1725137"/>
            <a:ext cx="1804226" cy="2365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9" name="CaixaDeTexto 15"/>
          <p:cNvSpPr txBox="1"/>
          <p:nvPr/>
        </p:nvSpPr>
        <p:spPr>
          <a:xfrm>
            <a:off x="374649" y="1293813"/>
            <a:ext cx="3839711" cy="1055608"/>
          </a:xfrm>
          <a:prstGeom prst="roundRect">
            <a:avLst/>
          </a:prstGeom>
          <a:solidFill>
            <a:schemeClr val="bg1"/>
          </a:solidFill>
          <a:ln w="28575" cap="flat" cmpd="sng">
            <a:solidFill>
              <a:srgbClr val="00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 dirty="0">
                <a:latin typeface="Montserrat" panose="00000500000000000000" pitchFamily="2" charset="0"/>
              </a:rPr>
              <a:t>PA 130-139 e/ou 85-89mmHg de risco alto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 dirty="0">
                <a:latin typeface="Montserrat" panose="00000500000000000000" pitchFamily="2" charset="0"/>
              </a:rPr>
              <a:t>HA estágio 1 de risco baixo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 dirty="0">
                <a:latin typeface="Montserrat" panose="00000500000000000000" pitchFamily="2" charset="0"/>
              </a:rPr>
              <a:t>Muito idosos e/ou frágeis</a:t>
            </a:r>
          </a:p>
        </p:txBody>
      </p:sp>
      <p:sp>
        <p:nvSpPr>
          <p:cNvPr id="9230" name="CaixaDeTexto 16"/>
          <p:cNvSpPr txBox="1"/>
          <p:nvPr/>
        </p:nvSpPr>
        <p:spPr>
          <a:xfrm>
            <a:off x="374650" y="2794000"/>
            <a:ext cx="3813524" cy="578882"/>
          </a:xfrm>
          <a:prstGeom prst="roundRect">
            <a:avLst/>
          </a:prstGeom>
          <a:solidFill>
            <a:srgbClr val="CCFFCC"/>
          </a:solidFill>
          <a:ln w="28575" cap="flat" cmpd="sng">
            <a:solidFill>
              <a:srgbClr val="00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 dirty="0">
                <a:latin typeface="Montserrat" panose="00000500000000000000" pitchFamily="2" charset="0"/>
              </a:rPr>
              <a:t>HA estágio 1 de risco moderado e  alto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 dirty="0">
                <a:latin typeface="Montserrat" panose="00000500000000000000" pitchFamily="2" charset="0"/>
              </a:rPr>
              <a:t>HA estágios 2 e 3</a:t>
            </a:r>
          </a:p>
        </p:txBody>
      </p:sp>
      <p:sp>
        <p:nvSpPr>
          <p:cNvPr id="9231" name="CaixaDeTexto 17"/>
          <p:cNvSpPr txBox="1"/>
          <p:nvPr/>
        </p:nvSpPr>
        <p:spPr>
          <a:xfrm>
            <a:off x="5545330" y="1520825"/>
            <a:ext cx="1760154" cy="408623"/>
          </a:xfrm>
          <a:prstGeom prst="roundRect">
            <a:avLst/>
          </a:prstGeom>
          <a:solidFill>
            <a:schemeClr val="bg1"/>
          </a:solidFill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Montserrat" panose="00000500000000000000" pitchFamily="2" charset="0"/>
              </a:rPr>
              <a:t>Monoterapia</a:t>
            </a:r>
          </a:p>
        </p:txBody>
      </p:sp>
      <p:sp>
        <p:nvSpPr>
          <p:cNvPr id="9232" name="CaixaDeTexto 18"/>
          <p:cNvSpPr txBox="1"/>
          <p:nvPr/>
        </p:nvSpPr>
        <p:spPr>
          <a:xfrm>
            <a:off x="4561544" y="2906713"/>
            <a:ext cx="3975375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Montserrat" panose="00000500000000000000" pitchFamily="2" charset="0"/>
              </a:rPr>
              <a:t>Combinação de dois fármacos*</a:t>
            </a:r>
          </a:p>
        </p:txBody>
      </p:sp>
      <p:sp>
        <p:nvSpPr>
          <p:cNvPr id="9233" name="CaixaDeTexto 19"/>
          <p:cNvSpPr txBox="1"/>
          <p:nvPr/>
        </p:nvSpPr>
        <p:spPr>
          <a:xfrm>
            <a:off x="9134533" y="1223404"/>
            <a:ext cx="2643408" cy="1045131"/>
          </a:xfrm>
          <a:prstGeom prst="roundRect">
            <a:avLst>
              <a:gd name="adj" fmla="val 5214"/>
            </a:avLst>
          </a:prstGeom>
          <a:solidFill>
            <a:schemeClr val="bg1"/>
          </a:solidFill>
          <a:ln w="2857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 b="1" dirty="0">
                <a:latin typeface="Montserrat" panose="00000500000000000000" pitchFamily="2" charset="0"/>
              </a:rPr>
              <a:t>DIU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 b="1" dirty="0">
                <a:latin typeface="Montserrat" panose="00000500000000000000" pitchFamily="2" charset="0"/>
              </a:rPr>
              <a:t>BCC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 b="1" dirty="0">
                <a:latin typeface="Montserrat" panose="00000500000000000000" pitchFamily="2" charset="0"/>
              </a:rPr>
              <a:t>IECA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 b="1" dirty="0">
                <a:latin typeface="Montserrat" panose="00000500000000000000" pitchFamily="2" charset="0"/>
              </a:rPr>
              <a:t>BRA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 b="1" dirty="0">
                <a:latin typeface="Montserrat" panose="00000500000000000000" pitchFamily="2" charset="0"/>
              </a:rPr>
              <a:t>BB (indicações específicas)**</a:t>
            </a:r>
          </a:p>
        </p:txBody>
      </p:sp>
      <p:sp>
        <p:nvSpPr>
          <p:cNvPr id="9234" name="CaixaDeTexto 20"/>
          <p:cNvSpPr txBox="1"/>
          <p:nvPr/>
        </p:nvSpPr>
        <p:spPr>
          <a:xfrm>
            <a:off x="9134475" y="2964726"/>
            <a:ext cx="2618889" cy="306467"/>
          </a:xfrm>
          <a:prstGeom prst="roundRect">
            <a:avLst/>
          </a:prstGeom>
          <a:solidFill>
            <a:schemeClr val="bg1"/>
          </a:solidFill>
          <a:ln w="2857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 b="1" dirty="0">
                <a:latin typeface="Montserrat" panose="00000500000000000000" pitchFamily="2" charset="0"/>
              </a:rPr>
              <a:t>IECA ou BRA + BCC ou DIU</a:t>
            </a:r>
          </a:p>
        </p:txBody>
      </p:sp>
      <p:sp>
        <p:nvSpPr>
          <p:cNvPr id="9235" name="CaixaDeTexto 21"/>
          <p:cNvSpPr txBox="1"/>
          <p:nvPr/>
        </p:nvSpPr>
        <p:spPr>
          <a:xfrm>
            <a:off x="4556456" y="3897313"/>
            <a:ext cx="3975375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Montserrat" panose="00000500000000000000" pitchFamily="2" charset="0"/>
              </a:rPr>
              <a:t>Combinação de três fármacos*</a:t>
            </a:r>
          </a:p>
        </p:txBody>
      </p:sp>
      <p:sp>
        <p:nvSpPr>
          <p:cNvPr id="9236" name="CaixaDeTexto 22"/>
          <p:cNvSpPr txBox="1"/>
          <p:nvPr/>
        </p:nvSpPr>
        <p:spPr>
          <a:xfrm>
            <a:off x="4556455" y="4951413"/>
            <a:ext cx="3975375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Montserrat" panose="00000500000000000000" pitchFamily="2" charset="0"/>
              </a:rPr>
              <a:t>Quarto fármaco</a:t>
            </a:r>
          </a:p>
        </p:txBody>
      </p:sp>
      <p:sp>
        <p:nvSpPr>
          <p:cNvPr id="9237" name="CaixaDeTexto 23"/>
          <p:cNvSpPr txBox="1"/>
          <p:nvPr/>
        </p:nvSpPr>
        <p:spPr>
          <a:xfrm>
            <a:off x="4556454" y="5884545"/>
            <a:ext cx="3975375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Montserrat" panose="00000500000000000000" pitchFamily="2" charset="0"/>
              </a:rPr>
              <a:t>Adição de mais fármacos</a:t>
            </a:r>
          </a:p>
        </p:txBody>
      </p:sp>
      <p:sp>
        <p:nvSpPr>
          <p:cNvPr id="9238" name="CaixaDeTexto 24"/>
          <p:cNvSpPr txBox="1"/>
          <p:nvPr/>
        </p:nvSpPr>
        <p:spPr>
          <a:xfrm>
            <a:off x="9158287" y="3944502"/>
            <a:ext cx="2595901" cy="306467"/>
          </a:xfrm>
          <a:prstGeom prst="roundRect">
            <a:avLst/>
          </a:prstGeom>
          <a:solidFill>
            <a:schemeClr val="bg1"/>
          </a:solidFill>
          <a:ln w="2857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 b="1" dirty="0">
                <a:latin typeface="Montserrat" panose="00000500000000000000" pitchFamily="2" charset="0"/>
              </a:rPr>
              <a:t>IECA ou BRA + BCC + DIU</a:t>
            </a:r>
          </a:p>
        </p:txBody>
      </p:sp>
      <p:sp>
        <p:nvSpPr>
          <p:cNvPr id="9239" name="CaixaDeTexto 25"/>
          <p:cNvSpPr txBox="1"/>
          <p:nvPr/>
        </p:nvSpPr>
        <p:spPr>
          <a:xfrm>
            <a:off x="9129712" y="4959350"/>
            <a:ext cx="2623485" cy="306467"/>
          </a:xfrm>
          <a:prstGeom prst="roundRect">
            <a:avLst/>
          </a:prstGeom>
          <a:solidFill>
            <a:schemeClr val="bg1"/>
          </a:solidFill>
          <a:ln w="2857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 b="1" dirty="0">
                <a:latin typeface="Montserrat" panose="00000500000000000000" pitchFamily="2" charset="0"/>
              </a:rPr>
              <a:t>Espironolactona</a:t>
            </a:r>
          </a:p>
        </p:txBody>
      </p:sp>
      <p:sp>
        <p:nvSpPr>
          <p:cNvPr id="9240" name="CaixaDeTexto 26"/>
          <p:cNvSpPr txBox="1"/>
          <p:nvPr/>
        </p:nvSpPr>
        <p:spPr>
          <a:xfrm>
            <a:off x="9129712" y="5585460"/>
            <a:ext cx="2623485" cy="863144"/>
          </a:xfrm>
          <a:prstGeom prst="roundRect">
            <a:avLst>
              <a:gd name="adj" fmla="val 7047"/>
            </a:avLst>
          </a:prstGeom>
          <a:solidFill>
            <a:schemeClr val="bg1"/>
          </a:solidFill>
          <a:ln w="2857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 b="1" dirty="0">
                <a:latin typeface="Montserrat" panose="00000500000000000000" pitchFamily="2" charset="0"/>
              </a:rPr>
              <a:t>BB 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 b="1" dirty="0">
                <a:latin typeface="Montserrat" panose="00000500000000000000" pitchFamily="2" charset="0"/>
              </a:rPr>
              <a:t>Simpatolíticos centrais 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 b="1" dirty="0">
                <a:latin typeface="Montserrat" panose="00000500000000000000" pitchFamily="2" charset="0"/>
              </a:rPr>
              <a:t>Alfabloqueadores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 b="1" dirty="0">
                <a:latin typeface="Montserrat" panose="00000500000000000000" pitchFamily="2" charset="0"/>
              </a:rPr>
              <a:t>Vasodilatadores</a:t>
            </a:r>
          </a:p>
        </p:txBody>
      </p:sp>
      <p:sp>
        <p:nvSpPr>
          <p:cNvPr id="9241" name="CaixaDeTexto 27"/>
          <p:cNvSpPr txBox="1"/>
          <p:nvPr/>
        </p:nvSpPr>
        <p:spPr>
          <a:xfrm>
            <a:off x="345256" y="3800536"/>
            <a:ext cx="3608387" cy="4308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100" b="1" dirty="0">
                <a:latin typeface="Montserrat" panose="00000500000000000000" pitchFamily="2" charset="0"/>
              </a:rPr>
              <a:t>* Otimizar doses, preferencialmente em comprimido único</a:t>
            </a:r>
          </a:p>
        </p:txBody>
      </p:sp>
      <p:sp>
        <p:nvSpPr>
          <p:cNvPr id="9242" name="CaixaDeTexto 28"/>
          <p:cNvSpPr txBox="1"/>
          <p:nvPr/>
        </p:nvSpPr>
        <p:spPr>
          <a:xfrm>
            <a:off x="6519863" y="2351088"/>
            <a:ext cx="1524776" cy="24622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000" b="1" dirty="0">
                <a:latin typeface="Montserrat" panose="00000500000000000000" pitchFamily="2" charset="0"/>
              </a:rPr>
              <a:t>Meta não alcançada</a:t>
            </a:r>
          </a:p>
        </p:txBody>
      </p:sp>
      <p:sp>
        <p:nvSpPr>
          <p:cNvPr id="9243" name="CaixaDeTexto 29"/>
          <p:cNvSpPr txBox="1"/>
          <p:nvPr/>
        </p:nvSpPr>
        <p:spPr>
          <a:xfrm>
            <a:off x="6519863" y="3451225"/>
            <a:ext cx="1524776" cy="24622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000" b="1" dirty="0">
                <a:latin typeface="Montserrat" panose="00000500000000000000" pitchFamily="2" charset="0"/>
              </a:rPr>
              <a:t>Meta não alcançada</a:t>
            </a:r>
          </a:p>
        </p:txBody>
      </p:sp>
      <p:sp>
        <p:nvSpPr>
          <p:cNvPr id="9244" name="CaixaDeTexto 30"/>
          <p:cNvSpPr txBox="1"/>
          <p:nvPr/>
        </p:nvSpPr>
        <p:spPr>
          <a:xfrm>
            <a:off x="6519863" y="4471988"/>
            <a:ext cx="1524776" cy="24622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000" b="1" dirty="0">
                <a:latin typeface="Montserrat" panose="00000500000000000000" pitchFamily="2" charset="0"/>
              </a:rPr>
              <a:t>Meta não alcançada</a:t>
            </a:r>
          </a:p>
        </p:txBody>
      </p:sp>
      <p:sp>
        <p:nvSpPr>
          <p:cNvPr id="9245" name="CaixaDeTexto 31"/>
          <p:cNvSpPr txBox="1"/>
          <p:nvPr/>
        </p:nvSpPr>
        <p:spPr>
          <a:xfrm>
            <a:off x="6519863" y="5483225"/>
            <a:ext cx="1524776" cy="24622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000" b="1" dirty="0">
                <a:latin typeface="Montserrat" panose="00000500000000000000" pitchFamily="2" charset="0"/>
              </a:rPr>
              <a:t>Meta não alcançada</a:t>
            </a:r>
          </a:p>
        </p:txBody>
      </p:sp>
      <p:cxnSp>
        <p:nvCxnSpPr>
          <p:cNvPr id="33" name="Conector de seta reta 32"/>
          <p:cNvCxnSpPr>
            <a:cxnSpLocks/>
            <a:stCxn id="9229" idx="3"/>
          </p:cNvCxnSpPr>
          <p:nvPr/>
        </p:nvCxnSpPr>
        <p:spPr>
          <a:xfrm>
            <a:off x="4214360" y="1821617"/>
            <a:ext cx="1015501" cy="997466"/>
          </a:xfrm>
          <a:prstGeom prst="straightConnector1">
            <a:avLst/>
          </a:prstGeom>
          <a:ln w="28575">
            <a:solidFill>
              <a:srgbClr val="0099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eta para baixo 33"/>
          <p:cNvSpPr/>
          <p:nvPr/>
        </p:nvSpPr>
        <p:spPr>
          <a:xfrm>
            <a:off x="6326188" y="1990725"/>
            <a:ext cx="236538" cy="803275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354781" y="4305936"/>
            <a:ext cx="3600577" cy="938719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pt-BR" sz="1100" b="1" kern="1200" cap="none" spc="0" normalizeH="0" baseline="0" noProof="0" dirty="0">
                <a:latin typeface="Montserrat" panose="00000500000000000000" pitchFamily="2" charset="0"/>
                <a:ea typeface="+mn-ea"/>
                <a:cs typeface="+mn-cs"/>
              </a:rPr>
              <a:t>**Betabloqueadores devem ser indicados em condições específicas, tais como: IC, </a:t>
            </a:r>
            <a:r>
              <a:rPr kumimoji="0" lang="pt-BR" sz="1100" b="1" kern="1200" cap="none" spc="0" normalizeH="0" baseline="0" noProof="0" dirty="0" err="1">
                <a:latin typeface="Montserrat" panose="00000500000000000000" pitchFamily="2" charset="0"/>
                <a:ea typeface="+mn-ea"/>
                <a:cs typeface="+mn-cs"/>
              </a:rPr>
              <a:t>pós-IAM</a:t>
            </a:r>
            <a:r>
              <a:rPr kumimoji="0" lang="pt-BR" sz="1100" b="1" kern="1200" cap="none" spc="0" normalizeH="0" baseline="0" noProof="0" dirty="0">
                <a:latin typeface="Montserrat" panose="00000500000000000000" pitchFamily="2" charset="0"/>
                <a:ea typeface="+mn-ea"/>
                <a:cs typeface="+mn-cs"/>
              </a:rPr>
              <a:t>,  angina, controle da FC,  mulheres jovens com potencial para engravidar, em geral em combinação com outros fármacos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7C488AA2-FA75-47B8-932C-17449A730814}"/>
              </a:ext>
            </a:extLst>
          </p:cNvPr>
          <p:cNvSpPr txBox="1"/>
          <p:nvPr/>
        </p:nvSpPr>
        <p:spPr>
          <a:xfrm>
            <a:off x="135023" y="6194351"/>
            <a:ext cx="45576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8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8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8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75589" y="228447"/>
            <a:ext cx="95118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8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RACIONAL PARA O INÍCIO DE TRATAMENTO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2099724" y="670188"/>
            <a:ext cx="962169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6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COM COMBINAÇÃO DE FÁRMACOS, PREFERENCIALMENTE EM COMPRIMIDOS ÚNICOS</a:t>
            </a:r>
          </a:p>
        </p:txBody>
      </p:sp>
      <p:sp>
        <p:nvSpPr>
          <p:cNvPr id="2" name="Retângulo 5"/>
          <p:cNvSpPr/>
          <p:nvPr/>
        </p:nvSpPr>
        <p:spPr>
          <a:xfrm>
            <a:off x="1493808" y="1601514"/>
            <a:ext cx="9204383" cy="3939536"/>
          </a:xfrm>
          <a:prstGeom prst="rect">
            <a:avLst/>
          </a:prstGeom>
          <a:noFill/>
          <a:ln w="38100">
            <a:noFill/>
          </a:ln>
          <a:effectLst/>
        </p:spPr>
        <p:txBody>
          <a:bodyPr wrap="square" lIns="121917" tIns="60958" rIns="121917" bIns="60958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Maior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 </a:t>
            </a: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redução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 da PA vs </a:t>
            </a: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monoterapia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: </a:t>
            </a: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mecanismos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 </a:t>
            </a: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sinérgicos</a:t>
            </a:r>
            <a:r>
              <a:rPr kumimoji="0" lang="pt-BR" altLang="en-US" sz="18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;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 </a:t>
            </a: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inibição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 de </a:t>
            </a: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mecanismos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 contra-</a:t>
            </a: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regulatórios</a:t>
            </a:r>
            <a:r>
              <a:rPr kumimoji="0" lang="pt-BR" altLang="en-US" sz="18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;</a:t>
            </a: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Montserrat SemiBold" panose="00000700000000000000" pitchFamily="2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Redução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 </a:t>
            </a: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mais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 </a:t>
            </a: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rápida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 da PA</a:t>
            </a:r>
            <a:r>
              <a:rPr kumimoji="0" lang="pt-BR" altLang="en-US" sz="1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;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Maiores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 </a:t>
            </a: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taxas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 de </a:t>
            </a: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controle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 da PA</a:t>
            </a:r>
            <a:r>
              <a:rPr kumimoji="0" lang="pt-BR" altLang="en-US" sz="1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;</a:t>
            </a: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Montserrat SemiBold" panose="00000700000000000000" pitchFamily="2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Menos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 </a:t>
            </a: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efeitos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 </a:t>
            </a: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colaterais</a:t>
            </a:r>
            <a:r>
              <a:rPr kumimoji="0" lang="pt-BR" altLang="en-US" sz="18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;</a:t>
            </a: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Montserrat SemiBold" panose="00000700000000000000" pitchFamily="2" charset="0"/>
            </a:endParaRP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Menores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 doses</a:t>
            </a:r>
            <a:r>
              <a:rPr kumimoji="0" lang="pt-BR" altLang="en-US" sz="1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;</a:t>
            </a: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Montserrat SemiBold" panose="00000700000000000000" pitchFamily="2" charset="0"/>
            </a:endParaRP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Um </a:t>
            </a: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fármaco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 </a:t>
            </a: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antagoniza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 </a:t>
            </a: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os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 </a:t>
            </a: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efeitos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 </a:t>
            </a: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adversos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 do outro</a:t>
            </a:r>
            <a:r>
              <a:rPr kumimoji="0" lang="pt-BR" altLang="en-US" sz="1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;</a:t>
            </a: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Montserrat SemiBold" panose="00000700000000000000" pitchFamily="2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Melhor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 </a:t>
            </a: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adesão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 </a:t>
            </a: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ao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 </a:t>
            </a: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tratamento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 </a:t>
            </a: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medicamentoso</a:t>
            </a:r>
            <a:r>
              <a:rPr kumimoji="0" lang="pt-BR" altLang="en-US" sz="18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;</a:t>
            </a: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Montserrat SemiBold" panose="00000700000000000000" pitchFamily="2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pt-BR" sz="1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Menor inércia terapêutica;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pt-BR" sz="1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 SemiBold" panose="00000700000000000000" pitchFamily="2" charset="0"/>
              </a:rPr>
              <a:t>Maior proteção cardiovascular.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278FF77-22C7-4AC1-A68B-2F4BBA329FE5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C013D71-2021-4A3F-B99A-695705FD0FE6}"/>
              </a:ext>
            </a:extLst>
          </p:cNvPr>
          <p:cNvSpPr/>
          <p:nvPr/>
        </p:nvSpPr>
        <p:spPr>
          <a:xfrm>
            <a:off x="0" y="5051742"/>
            <a:ext cx="12192000" cy="684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ext Box 18"/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COMBINAÇÃO DE FÁRMACOS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571384" y="722953"/>
            <a:ext cx="22910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000" dirty="0">
                <a:solidFill>
                  <a:schemeClr val="tx1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EVIDÊNCIAS</a:t>
            </a:r>
          </a:p>
        </p:txBody>
      </p:sp>
      <p:pic>
        <p:nvPicPr>
          <p:cNvPr id="1126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1499870"/>
            <a:ext cx="5067300" cy="2484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5" y="1499870"/>
            <a:ext cx="6694488" cy="345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CaixaDeTexto 9"/>
          <p:cNvSpPr txBox="1"/>
          <p:nvPr/>
        </p:nvSpPr>
        <p:spPr>
          <a:xfrm>
            <a:off x="219075" y="5072841"/>
            <a:ext cx="11689080" cy="612775"/>
          </a:xfrm>
          <a:prstGeom prst="rect">
            <a:avLst/>
          </a:prstGeom>
          <a:noFill/>
          <a:ln w="2857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pt-BR" sz="1600" b="1" kern="1200" cap="none" spc="0" normalizeH="0" baseline="0" noProof="0" dirty="0">
                <a:solidFill>
                  <a:srgbClr val="C00000"/>
                </a:solidFill>
                <a:latin typeface="Montserrat SemiBold" panose="00000700000000000000" pitchFamily="2" charset="0"/>
                <a:ea typeface="+mn-ea"/>
                <a:cs typeface="Montserrat SemiBold" panose="00000700000000000000" pitchFamily="2" charset="0"/>
              </a:rPr>
              <a:t>Início do tratamento e permanência com combinação de fármacos, menor risco de hospitalização por DCV.</a:t>
            </a:r>
          </a:p>
          <a:p>
            <a:pPr marR="0" algn="ctr" defTabSz="914400">
              <a:buClrTx/>
              <a:buSzTx/>
              <a:buFontTx/>
              <a:defRPr/>
            </a:pPr>
            <a:r>
              <a:rPr kumimoji="0" lang="pt-BR" sz="1600" b="1" kern="1200" cap="none" spc="0" normalizeH="0" baseline="0" noProof="0" dirty="0">
                <a:solidFill>
                  <a:srgbClr val="C00000"/>
                </a:solidFill>
                <a:latin typeface="Montserrat SemiBold" panose="00000700000000000000" pitchFamily="2" charset="0"/>
                <a:ea typeface="+mn-ea"/>
                <a:cs typeface="Montserrat SemiBold" panose="00000700000000000000" pitchFamily="2" charset="0"/>
              </a:rPr>
              <a:t>Início do tratamento com combinação de fármacos, menor risco de hospitalização por várias causas CV.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DC85169-ECD0-4002-AFA1-C2309FA1445C}"/>
              </a:ext>
            </a:extLst>
          </p:cNvPr>
          <p:cNvSpPr txBox="1"/>
          <p:nvPr/>
        </p:nvSpPr>
        <p:spPr>
          <a:xfrm>
            <a:off x="291465" y="6121569"/>
            <a:ext cx="611447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Mancia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G et al.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Circ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Res 2019; 124:1113-23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ESCOLHA DA COMBINAÇÃO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405937" y="674217"/>
            <a:ext cx="22910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000" dirty="0">
                <a:solidFill>
                  <a:schemeClr val="tx1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 FÁRMACOS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8" t="1285" r="2763" b="1609"/>
          <a:stretch>
            <a:fillRect/>
          </a:stretch>
        </p:blipFill>
        <p:spPr bwMode="auto">
          <a:xfrm>
            <a:off x="2874563" y="1403810"/>
            <a:ext cx="6442873" cy="431022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62E9F7A-6E0D-40D0-A190-B1AC32CFB4DE}"/>
              </a:ext>
            </a:extLst>
          </p:cNvPr>
          <p:cNvSpPr txBox="1"/>
          <p:nvPr/>
        </p:nvSpPr>
        <p:spPr>
          <a:xfrm>
            <a:off x="291465" y="6121569"/>
            <a:ext cx="611447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7 DBH.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Arq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Bras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2016; 107(3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Supl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3):1-104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Default Desig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2734</Words>
  <Application>Microsoft Office PowerPoint</Application>
  <PresentationFormat>Widescreen</PresentationFormat>
  <Paragraphs>553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Calibri</vt:lpstr>
      <vt:lpstr>Montserrat</vt:lpstr>
      <vt:lpstr>Montserrat ExtraBold</vt:lpstr>
      <vt:lpstr>Montserrat Medium</vt:lpstr>
      <vt:lpstr>Arial</vt:lpstr>
      <vt:lpstr>Montserrat SemiBold</vt:lpstr>
      <vt:lpstr>1_Default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Lenovo</dc:creator>
  <cp:lastModifiedBy>Audes Feitosa</cp:lastModifiedBy>
  <cp:revision>191</cp:revision>
  <dcterms:created xsi:type="dcterms:W3CDTF">2021-03-09T16:10:00Z</dcterms:created>
  <dcterms:modified xsi:type="dcterms:W3CDTF">2021-04-09T16:31:08Z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