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4" r:id="rId2"/>
    <p:sldId id="335" r:id="rId3"/>
    <p:sldId id="1803" r:id="rId4"/>
    <p:sldId id="1788" r:id="rId5"/>
    <p:sldId id="1787" r:id="rId6"/>
    <p:sldId id="1790" r:id="rId7"/>
    <p:sldId id="1820" r:id="rId8"/>
    <p:sldId id="1822" r:id="rId9"/>
    <p:sldId id="1823" r:id="rId10"/>
    <p:sldId id="1791" r:id="rId11"/>
    <p:sldId id="337" r:id="rId12"/>
  </p:sldIdLst>
  <p:sldSz cx="12192000" cy="6858000"/>
  <p:notesSz cx="7102475" cy="102330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ExtraBold" panose="020B0604020202020204" charset="0"/>
      <p:bold r:id="rId23"/>
      <p:boldItalic r:id="rId24"/>
    </p:embeddedFont>
    <p:embeddedFont>
      <p:font typeface="Montserrat Medium" panose="020B0604020202020204" charset="0"/>
      <p:regular r:id="rId25"/>
      <p:italic r:id="rId26"/>
    </p:embeddedFont>
    <p:embeddedFont>
      <p:font typeface="Montserrat SemiBold" panose="020B0604020202020204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0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1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80030"/>
    <a:srgbClr val="FF4B4B"/>
    <a:srgbClr val="4E085C"/>
    <a:srgbClr val="0066CC"/>
    <a:srgbClr val="F61D25"/>
    <a:srgbClr val="F9F9F9"/>
    <a:srgbClr val="F2F2F2"/>
    <a:srgbClr val="FFFF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B4C51-BADA-4F1B-824D-9CBED17455C4}" v="143" dt="2021-04-03T13:26:37.610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446" y="62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5874" y="66"/>
      </p:cViewPr>
      <p:guideLst>
        <p:guide orient="horz" pos="314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es Feitosa" userId="92476b2894f26070" providerId="LiveId" clId="{EA3B4C51-BADA-4F1B-824D-9CBED17455C4}"/>
    <pc:docChg chg="undo custSel modSld">
      <pc:chgData name="Audes Feitosa" userId="92476b2894f26070" providerId="LiveId" clId="{EA3B4C51-BADA-4F1B-824D-9CBED17455C4}" dt="2021-04-03T13:26:37.610" v="215"/>
      <pc:docMkLst>
        <pc:docMk/>
      </pc:docMkLst>
      <pc:sldChg chg="addSp delSp modSp mod">
        <pc:chgData name="Audes Feitosa" userId="92476b2894f26070" providerId="LiveId" clId="{EA3B4C51-BADA-4F1B-824D-9CBED17455C4}" dt="2021-04-03T13:23:34.060" v="205"/>
        <pc:sldMkLst>
          <pc:docMk/>
          <pc:sldMk cId="0" sldId="1787"/>
        </pc:sldMkLst>
        <pc:spChg chg="del">
          <ac:chgData name="Audes Feitosa" userId="92476b2894f26070" providerId="LiveId" clId="{EA3B4C51-BADA-4F1B-824D-9CBED17455C4}" dt="2021-04-03T13:23:33.063" v="204" actId="478"/>
          <ac:spMkLst>
            <pc:docMk/>
            <pc:sldMk cId="0" sldId="1787"/>
            <ac:spMk id="17" creationId="{A2E8357F-633F-46C9-862C-166BA71C7DF3}"/>
          </ac:spMkLst>
        </pc:spChg>
        <pc:spChg chg="add mod">
          <ac:chgData name="Audes Feitosa" userId="92476b2894f26070" providerId="LiveId" clId="{EA3B4C51-BADA-4F1B-824D-9CBED17455C4}" dt="2021-04-03T13:23:34.060" v="205"/>
          <ac:spMkLst>
            <pc:docMk/>
            <pc:sldMk cId="0" sldId="1787"/>
            <ac:spMk id="18" creationId="{5A904026-9C8A-4D92-A0A1-963151F33072}"/>
          </ac:spMkLst>
        </pc:spChg>
      </pc:sldChg>
      <pc:sldChg chg="addSp delSp modSp mod">
        <pc:chgData name="Audes Feitosa" userId="92476b2894f26070" providerId="LiveId" clId="{EA3B4C51-BADA-4F1B-824D-9CBED17455C4}" dt="2021-04-03T13:22:31.561" v="203"/>
        <pc:sldMkLst>
          <pc:docMk/>
          <pc:sldMk cId="0" sldId="1788"/>
        </pc:sldMkLst>
        <pc:spChg chg="del">
          <ac:chgData name="Audes Feitosa" userId="92476b2894f26070" providerId="LiveId" clId="{EA3B4C51-BADA-4F1B-824D-9CBED17455C4}" dt="2021-04-03T13:22:30.386" v="202" actId="478"/>
          <ac:spMkLst>
            <pc:docMk/>
            <pc:sldMk cId="0" sldId="1788"/>
            <ac:spMk id="6" creationId="{2B2A3636-F7FE-4901-9D11-F6B2C3367CDD}"/>
          </ac:spMkLst>
        </pc:spChg>
        <pc:spChg chg="add mod">
          <ac:chgData name="Audes Feitosa" userId="92476b2894f26070" providerId="LiveId" clId="{EA3B4C51-BADA-4F1B-824D-9CBED17455C4}" dt="2021-04-03T13:22:31.561" v="203"/>
          <ac:spMkLst>
            <pc:docMk/>
            <pc:sldMk cId="0" sldId="1788"/>
            <ac:spMk id="7" creationId="{499039B5-2B24-47F8-9627-E3D425D858D2}"/>
          </ac:spMkLst>
        </pc:spChg>
      </pc:sldChg>
      <pc:sldChg chg="addSp delSp modSp mod">
        <pc:chgData name="Audes Feitosa" userId="92476b2894f26070" providerId="LiveId" clId="{EA3B4C51-BADA-4F1B-824D-9CBED17455C4}" dt="2021-04-03T13:24:59.416" v="207"/>
        <pc:sldMkLst>
          <pc:docMk/>
          <pc:sldMk cId="0" sldId="1790"/>
        </pc:sldMkLst>
        <pc:spChg chg="del">
          <ac:chgData name="Audes Feitosa" userId="92476b2894f26070" providerId="LiveId" clId="{EA3B4C51-BADA-4F1B-824D-9CBED17455C4}" dt="2021-04-03T13:24:58.374" v="206" actId="478"/>
          <ac:spMkLst>
            <pc:docMk/>
            <pc:sldMk cId="0" sldId="1790"/>
            <ac:spMk id="9" creationId="{DD738339-A1E3-45A4-B683-1355623F8B0F}"/>
          </ac:spMkLst>
        </pc:spChg>
        <pc:spChg chg="add mod">
          <ac:chgData name="Audes Feitosa" userId="92476b2894f26070" providerId="LiveId" clId="{EA3B4C51-BADA-4F1B-824D-9CBED17455C4}" dt="2021-04-03T13:24:59.416" v="207"/>
          <ac:spMkLst>
            <pc:docMk/>
            <pc:sldMk cId="0" sldId="1790"/>
            <ac:spMk id="10" creationId="{C2386D22-8B53-4116-B711-C8DA69752309}"/>
          </ac:spMkLst>
        </pc:spChg>
      </pc:sldChg>
      <pc:sldChg chg="addSp delSp modSp mod">
        <pc:chgData name="Audes Feitosa" userId="92476b2894f26070" providerId="LiveId" clId="{EA3B4C51-BADA-4F1B-824D-9CBED17455C4}" dt="2021-04-03T13:26:37.610" v="215"/>
        <pc:sldMkLst>
          <pc:docMk/>
          <pc:sldMk cId="0" sldId="1791"/>
        </pc:sldMkLst>
        <pc:spChg chg="del">
          <ac:chgData name="Audes Feitosa" userId="92476b2894f26070" providerId="LiveId" clId="{EA3B4C51-BADA-4F1B-824D-9CBED17455C4}" dt="2021-04-03T13:26:36.384" v="214" actId="478"/>
          <ac:spMkLst>
            <pc:docMk/>
            <pc:sldMk cId="0" sldId="1791"/>
            <ac:spMk id="4" creationId="{9DD889B9-F288-4135-B4A3-1D427E453258}"/>
          </ac:spMkLst>
        </pc:spChg>
        <pc:spChg chg="add mod">
          <ac:chgData name="Audes Feitosa" userId="92476b2894f26070" providerId="LiveId" clId="{EA3B4C51-BADA-4F1B-824D-9CBED17455C4}" dt="2021-04-03T13:26:37.610" v="215"/>
          <ac:spMkLst>
            <pc:docMk/>
            <pc:sldMk cId="0" sldId="1791"/>
            <ac:spMk id="5" creationId="{ED15FB5A-549B-4699-AB79-8A740C379BE8}"/>
          </ac:spMkLst>
        </pc:spChg>
      </pc:sldChg>
      <pc:sldChg chg="addSp delSp modSp mod">
        <pc:chgData name="Audes Feitosa" userId="92476b2894f26070" providerId="LiveId" clId="{EA3B4C51-BADA-4F1B-824D-9CBED17455C4}" dt="2021-04-03T13:20:05.445" v="201"/>
        <pc:sldMkLst>
          <pc:docMk/>
          <pc:sldMk cId="0" sldId="1803"/>
        </pc:sldMkLst>
        <pc:spChg chg="mod">
          <ac:chgData name="Audes Feitosa" userId="92476b2894f26070" providerId="LiveId" clId="{EA3B4C51-BADA-4F1B-824D-9CBED17455C4}" dt="2021-04-03T13:12:29.747" v="33" actId="14100"/>
          <ac:spMkLst>
            <pc:docMk/>
            <pc:sldMk cId="0" sldId="1803"/>
            <ac:spMk id="5" creationId="{00000000-0000-0000-0000-000000000000}"/>
          </ac:spMkLst>
        </pc:spChg>
        <pc:spChg chg="mod">
          <ac:chgData name="Audes Feitosa" userId="92476b2894f26070" providerId="LiveId" clId="{EA3B4C51-BADA-4F1B-824D-9CBED17455C4}" dt="2021-04-03T13:12:59.179" v="44" actId="1038"/>
          <ac:spMkLst>
            <pc:docMk/>
            <pc:sldMk cId="0" sldId="1803"/>
            <ac:spMk id="6" creationId="{00000000-0000-0000-0000-000000000000}"/>
          </ac:spMkLst>
        </pc:spChg>
        <pc:spChg chg="add del">
          <ac:chgData name="Audes Feitosa" userId="92476b2894f26070" providerId="LiveId" clId="{EA3B4C51-BADA-4F1B-824D-9CBED17455C4}" dt="2021-04-03T13:10:37.167" v="2" actId="22"/>
          <ac:spMkLst>
            <pc:docMk/>
            <pc:sldMk cId="0" sldId="1803"/>
            <ac:spMk id="8" creationId="{08AB9A85-0D1B-4AF2-B2E0-F5DCEFA18EB2}"/>
          </ac:spMkLst>
        </pc:spChg>
        <pc:spChg chg="add del mod">
          <ac:chgData name="Audes Feitosa" userId="92476b2894f26070" providerId="LiveId" clId="{EA3B4C51-BADA-4F1B-824D-9CBED17455C4}" dt="2021-04-03T13:10:46.956" v="17" actId="1035"/>
          <ac:spMkLst>
            <pc:docMk/>
            <pc:sldMk cId="0" sldId="1803"/>
            <ac:spMk id="9" creationId="{462D71D2-14C1-45D1-AEBA-893507FFC6C9}"/>
          </ac:spMkLst>
        </pc:spChg>
        <pc:spChg chg="mod">
          <ac:chgData name="Audes Feitosa" userId="92476b2894f26070" providerId="LiveId" clId="{EA3B4C51-BADA-4F1B-824D-9CBED17455C4}" dt="2021-04-03T13:20:05.445" v="201"/>
          <ac:spMkLst>
            <pc:docMk/>
            <pc:sldMk cId="0" sldId="1803"/>
            <ac:spMk id="14" creationId="{00000000-0000-0000-0000-000000000000}"/>
          </ac:spMkLst>
        </pc:spChg>
        <pc:graphicFrameChg chg="mod modGraphic">
          <ac:chgData name="Audes Feitosa" userId="92476b2894f26070" providerId="LiveId" clId="{EA3B4C51-BADA-4F1B-824D-9CBED17455C4}" dt="2021-04-03T13:16:43.733" v="198" actId="12788"/>
          <ac:graphicFrameMkLst>
            <pc:docMk/>
            <pc:sldMk cId="0" sldId="1803"/>
            <ac:graphicFrameMk id="7" creationId="{00000000-0000-0000-0000-000000000000}"/>
          </ac:graphicFrameMkLst>
        </pc:graphicFrameChg>
      </pc:sldChg>
      <pc:sldChg chg="addSp delSp modSp mod">
        <pc:chgData name="Audes Feitosa" userId="92476b2894f26070" providerId="LiveId" clId="{EA3B4C51-BADA-4F1B-824D-9CBED17455C4}" dt="2021-04-03T13:25:23.414" v="209"/>
        <pc:sldMkLst>
          <pc:docMk/>
          <pc:sldMk cId="0" sldId="1820"/>
        </pc:sldMkLst>
        <pc:spChg chg="del">
          <ac:chgData name="Audes Feitosa" userId="92476b2894f26070" providerId="LiveId" clId="{EA3B4C51-BADA-4F1B-824D-9CBED17455C4}" dt="2021-04-03T13:25:22.362" v="208" actId="478"/>
          <ac:spMkLst>
            <pc:docMk/>
            <pc:sldMk cId="0" sldId="1820"/>
            <ac:spMk id="9" creationId="{B4577C52-4ED0-494A-BC87-6892A79C16A6}"/>
          </ac:spMkLst>
        </pc:spChg>
        <pc:spChg chg="add mod">
          <ac:chgData name="Audes Feitosa" userId="92476b2894f26070" providerId="LiveId" clId="{EA3B4C51-BADA-4F1B-824D-9CBED17455C4}" dt="2021-04-03T13:25:23.414" v="209"/>
          <ac:spMkLst>
            <pc:docMk/>
            <pc:sldMk cId="0" sldId="1820"/>
            <ac:spMk id="10" creationId="{E1BDC6F1-0993-4199-B81F-1A1CC43C508A}"/>
          </ac:spMkLst>
        </pc:spChg>
      </pc:sldChg>
      <pc:sldChg chg="addSp delSp modSp mod">
        <pc:chgData name="Audes Feitosa" userId="92476b2894f26070" providerId="LiveId" clId="{EA3B4C51-BADA-4F1B-824D-9CBED17455C4}" dt="2021-04-03T13:26:21.487" v="211"/>
        <pc:sldMkLst>
          <pc:docMk/>
          <pc:sldMk cId="0" sldId="1822"/>
        </pc:sldMkLst>
        <pc:spChg chg="del">
          <ac:chgData name="Audes Feitosa" userId="92476b2894f26070" providerId="LiveId" clId="{EA3B4C51-BADA-4F1B-824D-9CBED17455C4}" dt="2021-04-03T13:26:19.273" v="210" actId="478"/>
          <ac:spMkLst>
            <pc:docMk/>
            <pc:sldMk cId="0" sldId="1822"/>
            <ac:spMk id="6" creationId="{714A8DDA-00B4-441A-8AE1-898E04995F3F}"/>
          </ac:spMkLst>
        </pc:spChg>
        <pc:spChg chg="add mod">
          <ac:chgData name="Audes Feitosa" userId="92476b2894f26070" providerId="LiveId" clId="{EA3B4C51-BADA-4F1B-824D-9CBED17455C4}" dt="2021-04-03T13:26:21.487" v="211"/>
          <ac:spMkLst>
            <pc:docMk/>
            <pc:sldMk cId="0" sldId="1822"/>
            <ac:spMk id="7" creationId="{657A11B0-18DB-4830-B93D-4AD3A3BD513B}"/>
          </ac:spMkLst>
        </pc:spChg>
      </pc:sldChg>
      <pc:sldChg chg="addSp delSp modSp mod">
        <pc:chgData name="Audes Feitosa" userId="92476b2894f26070" providerId="LiveId" clId="{EA3B4C51-BADA-4F1B-824D-9CBED17455C4}" dt="2021-04-03T13:26:29.138" v="213"/>
        <pc:sldMkLst>
          <pc:docMk/>
          <pc:sldMk cId="0" sldId="1823"/>
        </pc:sldMkLst>
        <pc:spChg chg="del">
          <ac:chgData name="Audes Feitosa" userId="92476b2894f26070" providerId="LiveId" clId="{EA3B4C51-BADA-4F1B-824D-9CBED17455C4}" dt="2021-04-03T13:26:28.165" v="212" actId="478"/>
          <ac:spMkLst>
            <pc:docMk/>
            <pc:sldMk cId="0" sldId="1823"/>
            <ac:spMk id="6" creationId="{4B994D70-A5E9-4536-89F4-CDEAC3B21FD6}"/>
          </ac:spMkLst>
        </pc:spChg>
        <pc:spChg chg="add mod">
          <ac:chgData name="Audes Feitosa" userId="92476b2894f26070" providerId="LiveId" clId="{EA3B4C51-BADA-4F1B-824D-9CBED17455C4}" dt="2021-04-03T13:26:29.138" v="213"/>
          <ac:spMkLst>
            <pc:docMk/>
            <pc:sldMk cId="0" sldId="1823"/>
            <ac:spMk id="7" creationId="{24390B73-2099-4452-8B03-D73F6B8A51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EBC9D-A56F-415C-A4D3-92864FA0151C}" type="datetimeFigureOut">
              <a:rPr lang="pt-BR" smtClean="0">
                <a:latin typeface="Montserrat" panose="00000500000000000000" pitchFamily="2" charset="0"/>
              </a:rPr>
              <a:t>03/04/2021</a:t>
            </a:fld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02D1-3094-4A33-854B-BC5B733983FD}" type="slidenum">
              <a:rPr lang="pt-BR" smtClean="0">
                <a:latin typeface="Montserrat" panose="00000500000000000000" pitchFamily="2" charset="0"/>
              </a:rPr>
              <a:t>‹nº›</a:t>
            </a:fld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 algn="r">
              <a:buSzPts val="1300"/>
            </a:pPr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pt-BR" sz="1300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Montserrat" panose="00000500000000000000" pitchFamily="2" charset="0"/>
        <a:ea typeface="Montserrat" panose="00000500000000000000" pitchFamily="2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Rectangles 16"/>
          <p:cNvSpPr/>
          <p:nvPr userDrawn="1"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9" name="Rectangles 17"/>
          <p:cNvSpPr/>
          <p:nvPr userDrawn="1"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s 8"/>
          <p:cNvSpPr/>
          <p:nvPr userDrawn="1"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5917" y="3188494"/>
            <a:ext cx="4908550" cy="595312"/>
          </a:xfrm>
        </p:spPr>
        <p:txBody>
          <a:bodyPr/>
          <a:lstStyle>
            <a:lvl1pPr marL="0" indent="0">
              <a:buNone/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Montserrat" panose="00000500000000000000" pitchFamily="2" charset="0"/>
                <a:cs typeface="Montserrat SemiBold" panose="00000700000000000000" pitchFamily="2" charset="0"/>
                <a:sym typeface="Arial" panose="020B0604020202020204"/>
              </a:defRPr>
            </a:lvl1pPr>
            <a:lvl2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2pPr>
            <a:lvl3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3pPr>
            <a:lvl4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4pPr>
            <a:lvl5pPr>
              <a:defRPr lang="pt-BR" sz="2800" b="0" i="0" u="none" strike="noStrike" cap="none" dirty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5pPr>
          </a:lstStyle>
          <a:p>
            <a:pPr lvl="0"/>
            <a:r>
              <a:rPr lang="pt-BR" dirty="0"/>
              <a:t>CLIQUE PARA EDITAR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Montserrat" panose="00000500000000000000" pitchFamily="2" charset="0"/>
              </a:defRPr>
            </a:lvl1pPr>
          </a:lstStyle>
          <a:p>
            <a:fld id="{9A0DB2DC-4C9A-4742-B13C-FB6460FD3503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42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9" y="2061"/>
              <a:ext cx="0" cy="69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89" y="2061"/>
              <a:ext cx="5584" cy="2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50" y="2027"/>
              <a:ext cx="0" cy="6939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7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1" descr="DHA SP LOGO-01"/>
          <p:cNvPicPr>
            <a:picLocks noChangeAspect="1"/>
          </p:cNvPicPr>
          <p:nvPr/>
        </p:nvPicPr>
        <p:blipFill>
          <a:blip r:embed="rId3"/>
          <a:srcRect l="1593"/>
          <a:stretch>
            <a:fillRect/>
          </a:stretch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78" y="4042539"/>
            <a:ext cx="1328879" cy="4723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991" y="4034173"/>
            <a:ext cx="1027020" cy="48910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896" y="2852278"/>
            <a:ext cx="769210" cy="749679"/>
          </a:xfrm>
          <a:prstGeom prst="rect">
            <a:avLst/>
          </a:prstGeom>
        </p:spPr>
      </p:pic>
      <p:sp>
        <p:nvSpPr>
          <p:cNvPr id="18" name="Text Box 16"/>
          <p:cNvSpPr txBox="1"/>
          <p:nvPr/>
        </p:nvSpPr>
        <p:spPr>
          <a:xfrm>
            <a:off x="1744462" y="2810283"/>
            <a:ext cx="58043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DECISÕES E METAS TERAPÊUTICAS</a:t>
            </a:r>
          </a:p>
        </p:txBody>
      </p:sp>
      <p:sp>
        <p:nvSpPr>
          <p:cNvPr id="20" name="Text Box 16"/>
          <p:cNvSpPr txBox="1"/>
          <p:nvPr/>
        </p:nvSpPr>
        <p:spPr>
          <a:xfrm>
            <a:off x="1751964" y="3820953"/>
            <a:ext cx="582422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100" dirty="0">
                <a:solidFill>
                  <a:srgbClr val="222222"/>
                </a:solidFill>
                <a:effectLst/>
                <a:latin typeface="Montserrat Medium" panose="00000600000000000000" pitchFamily="2" charset="0"/>
                <a:ea typeface="Verdana" panose="020B0604030504040204" pitchFamily="34" charset="0"/>
                <a:cs typeface="Montserrat Medium" panose="00000600000000000000" pitchFamily="2" charset="0"/>
                <a:sym typeface="+mn-ea"/>
              </a:rPr>
              <a:t>Coordenador: Mario Fritsch Neves</a:t>
            </a:r>
            <a:endParaRPr lang="pt-BR" sz="1100" dirty="0">
              <a:solidFill>
                <a:srgbClr val="222222"/>
              </a:solidFill>
              <a:effectLst/>
              <a:latin typeface="Montserrat Medium" panose="00000600000000000000" pitchFamily="2" charset="0"/>
              <a:ea typeface="Verdana" panose="020B0604030504040204" pitchFamily="34" charset="0"/>
              <a:cs typeface="Montserrat Medium" panose="000006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pt-BR" sz="1100" dirty="0">
                <a:solidFill>
                  <a:srgbClr val="222222"/>
                </a:solidFill>
                <a:effectLst/>
                <a:latin typeface="Montserrat Medium" panose="00000600000000000000" pitchFamily="2" charset="0"/>
                <a:ea typeface="Verdana" panose="020B0604030504040204" pitchFamily="34" charset="0"/>
                <a:cs typeface="Montserrat Medium" panose="00000600000000000000" pitchFamily="2" charset="0"/>
                <a:sym typeface="+mn-ea"/>
              </a:rPr>
              <a:t>Coordenadores adjuntos: Luiz Aparecido </a:t>
            </a:r>
            <a:r>
              <a:rPr lang="pt-BR" sz="1100" dirty="0" err="1">
                <a:solidFill>
                  <a:srgbClr val="222222"/>
                </a:solidFill>
                <a:effectLst/>
                <a:latin typeface="Montserrat Medium" panose="00000600000000000000" pitchFamily="2" charset="0"/>
                <a:ea typeface="Verdana" panose="020B0604030504040204" pitchFamily="34" charset="0"/>
                <a:cs typeface="Montserrat Medium" panose="00000600000000000000" pitchFamily="2" charset="0"/>
                <a:sym typeface="+mn-ea"/>
              </a:rPr>
              <a:t>Bortolotto</a:t>
            </a:r>
            <a:r>
              <a:rPr lang="pt-BR" sz="1100" dirty="0">
                <a:solidFill>
                  <a:srgbClr val="222222"/>
                </a:solidFill>
                <a:effectLst/>
                <a:latin typeface="Montserrat Medium" panose="00000600000000000000" pitchFamily="2" charset="0"/>
                <a:ea typeface="Verdana" panose="020B0604030504040204" pitchFamily="34" charset="0"/>
                <a:cs typeface="Montserrat Medium" panose="00000600000000000000" pitchFamily="2" charset="0"/>
                <a:sym typeface="+mn-ea"/>
              </a:rPr>
              <a:t>, </a:t>
            </a:r>
            <a:r>
              <a:rPr lang="pt-BR" sz="1100" dirty="0" err="1">
                <a:solidFill>
                  <a:srgbClr val="222222"/>
                </a:solidFill>
                <a:effectLst/>
                <a:latin typeface="Montserrat Medium" panose="00000600000000000000" pitchFamily="2" charset="0"/>
                <a:ea typeface="Verdana" panose="020B0604030504040204" pitchFamily="34" charset="0"/>
                <a:cs typeface="Montserrat Medium" panose="00000600000000000000" pitchFamily="2" charset="0"/>
                <a:sym typeface="+mn-ea"/>
              </a:rPr>
              <a:t>Wille</a:t>
            </a:r>
            <a:r>
              <a:rPr lang="pt-BR" sz="1100" dirty="0">
                <a:solidFill>
                  <a:srgbClr val="222222"/>
                </a:solidFill>
                <a:effectLst/>
                <a:latin typeface="Montserrat Medium" panose="00000600000000000000" pitchFamily="2" charset="0"/>
                <a:ea typeface="Verdana" panose="020B0604030504040204" pitchFamily="34" charset="0"/>
                <a:cs typeface="Montserrat Medium" panose="00000600000000000000" pitchFamily="2" charset="0"/>
                <a:sym typeface="+mn-ea"/>
              </a:rPr>
              <a:t> </a:t>
            </a:r>
            <a:r>
              <a:rPr lang="pt-BR" sz="1100" dirty="0" err="1">
                <a:solidFill>
                  <a:srgbClr val="222222"/>
                </a:solidFill>
                <a:effectLst/>
                <a:latin typeface="Montserrat Medium" panose="00000600000000000000" pitchFamily="2" charset="0"/>
                <a:ea typeface="Verdana" panose="020B0604030504040204" pitchFamily="34" charset="0"/>
                <a:cs typeface="Montserrat Medium" panose="00000600000000000000" pitchFamily="2" charset="0"/>
                <a:sym typeface="+mn-ea"/>
              </a:rPr>
              <a:t>Oigman</a:t>
            </a:r>
            <a:endParaRPr lang="pt-BR" sz="1100" dirty="0">
              <a:solidFill>
                <a:srgbClr val="222222"/>
              </a:solidFill>
              <a:effectLst/>
              <a:latin typeface="Montserrat Medium" panose="00000600000000000000" pitchFamily="2" charset="0"/>
              <a:ea typeface="Verdana" panose="020B0604030504040204" pitchFamily="34" charset="0"/>
              <a:cs typeface="Montserrat Medium" panose="000006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pt-BR" sz="1100" dirty="0">
                <a:solidFill>
                  <a:srgbClr val="222222"/>
                </a:solidFill>
                <a:effectLst/>
                <a:latin typeface="Montserrat Medium" panose="00000600000000000000" pitchFamily="2" charset="0"/>
                <a:ea typeface="Verdana" panose="020B0604030504040204" pitchFamily="34" charset="0"/>
                <a:cs typeface="Montserrat Medium" panose="00000600000000000000" pitchFamily="2" charset="0"/>
                <a:sym typeface="+mn-ea"/>
              </a:rPr>
              <a:t>Membro do grupo: Thiago de Souza Veiga Jardim</a:t>
            </a:r>
            <a:endParaRPr lang="pt-BR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</p:txBody>
      </p:sp>
      <p:sp>
        <p:nvSpPr>
          <p:cNvPr id="22" name="Text Box 16"/>
          <p:cNvSpPr txBox="1"/>
          <p:nvPr/>
        </p:nvSpPr>
        <p:spPr>
          <a:xfrm rot="16200000">
            <a:off x="-919762" y="3312397"/>
            <a:ext cx="2875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CAPÍTULO </a:t>
            </a:r>
            <a:r>
              <a:rPr lang="pt-BR" altLang="en-US" sz="3200" dirty="0">
                <a:solidFill>
                  <a:srgbClr val="C00000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6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1461936" y="2524475"/>
            <a:ext cx="0" cy="23629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/>
          <p:nvPr/>
        </p:nvSpPr>
        <p:spPr>
          <a:xfrm rot="16200000">
            <a:off x="-537422" y="3228197"/>
            <a:ext cx="303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DIRETRIZES BRASILEIRAS </a:t>
            </a:r>
            <a:b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</a:br>
            <a:endParaRPr lang="pt-BR" alt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cs typeface="AvenirNext LT Pro Bold" panose="020B0804020202020204" charset="0"/>
            </a:endParaRPr>
          </a:p>
        </p:txBody>
      </p:sp>
      <p:sp>
        <p:nvSpPr>
          <p:cNvPr id="26" name="Text Box 16"/>
          <p:cNvSpPr txBox="1"/>
          <p:nvPr/>
        </p:nvSpPr>
        <p:spPr>
          <a:xfrm rot="16200000">
            <a:off x="-433854" y="3419023"/>
            <a:ext cx="290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DA HIPERTENSÃO ARTERIAL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MENSAGENS DE DESTAQUE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40056" y="1581986"/>
            <a:ext cx="95118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Nos hipertensos de risco cardiovascular baixo ou moderado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, a meta de tratamento é atingir valores inferiores a 140/90 mmHg;</a:t>
            </a:r>
          </a:p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No hipertenso com doença coronária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, a meta terapêutica é obter PA&lt;130/80 mmHg, mas a PA diastólica deve ser mantida com valores acima de 70 mmHg;</a:t>
            </a:r>
          </a:p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Para os hipertensos com insuficiência cardíaca ou episódio prévio de AVE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, o tratamento anti-hipertensivo deve ser titulado até atingir PA&lt;130/80 mmHg;</a:t>
            </a:r>
          </a:p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Nos hipertensos com DRC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, o objetivo do tratamento é atingir PA&lt;130/80 mmHg, mas sempre com monitorização da redução da função renal e alterações eletrolíticas;</a:t>
            </a:r>
          </a:p>
          <a:p>
            <a:pPr marL="285750" indent="-285750" algn="just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O tratamento da hipertensão nos indivíduos diabéticos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deve procurar manter valores próximos a 130/80 mmHg, devendo evitar redução acentuada da PA para valores inferiores a 120/70 mmHg.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ED15FB5A-549B-4699-AB79-8A740C379BE8}"/>
              </a:ext>
            </a:extLst>
          </p:cNvPr>
          <p:cNvSpPr txBox="1"/>
          <p:nvPr/>
        </p:nvSpPr>
        <p:spPr>
          <a:xfrm>
            <a:off x="291464" y="6229345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0" y="-97790"/>
            <a:ext cx="12342495" cy="6955790"/>
          </a:xfrm>
          <a:prstGeom prst="rect">
            <a:avLst/>
          </a:prstGeom>
          <a:solidFill>
            <a:schemeClr val="bg2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400" dirty="0">
                <a:solidFill>
                  <a:schemeClr val="bg1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OBRIGADO</a:t>
            </a:r>
            <a:endParaRPr lang="pt-BR" altLang="en-US" sz="4400" dirty="0">
              <a:solidFill>
                <a:srgbClr val="F61D25"/>
              </a:solidFill>
              <a:latin typeface="Montserrat SemiBold" panose="00000700000000000000" pitchFamily="2" charset="0"/>
              <a:cs typeface="AvenirNext LT Pro Bold" panose="020B0804020202020204" charset="0"/>
            </a:endParaRPr>
          </a:p>
        </p:txBody>
      </p:sp>
      <p:sp>
        <p:nvSpPr>
          <p:cNvPr id="17" name="Rectangles 16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977" y="2224968"/>
            <a:ext cx="2079365" cy="7391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187" y="2281253"/>
            <a:ext cx="1315677" cy="6265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23" y="1030411"/>
            <a:ext cx="3136495" cy="7888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795" y="876682"/>
            <a:ext cx="1034459" cy="10081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70389" y="4697433"/>
            <a:ext cx="2838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1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2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3</a:t>
            </a:r>
          </a:p>
        </p:txBody>
      </p:sp>
      <p:sp>
        <p:nvSpPr>
          <p:cNvPr id="15" name="Shape 4804"/>
          <p:cNvSpPr/>
          <p:nvPr/>
        </p:nvSpPr>
        <p:spPr>
          <a:xfrm>
            <a:off x="1020353" y="4743613"/>
            <a:ext cx="279328" cy="203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6" name="Shape 4833"/>
          <p:cNvSpPr/>
          <p:nvPr/>
        </p:nvSpPr>
        <p:spPr>
          <a:xfrm>
            <a:off x="1020351" y="5569218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4837"/>
          <p:cNvSpPr/>
          <p:nvPr/>
        </p:nvSpPr>
        <p:spPr>
          <a:xfrm>
            <a:off x="1020353" y="5137750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402" y="6171396"/>
            <a:ext cx="432016" cy="4320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DESENVOLVIDO POR 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VALUAR PRÓ_MARKETING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www.valuar.com.br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DECLARAÇÃO</a:t>
            </a:r>
          </a:p>
        </p:txBody>
      </p:sp>
      <p:sp>
        <p:nvSpPr>
          <p:cNvPr id="6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CONFLITO DE INTERESSES</a:t>
            </a:r>
          </a:p>
        </p:txBody>
      </p:sp>
      <p:sp>
        <p:nvSpPr>
          <p:cNvPr id="7" name="Text Box 12"/>
          <p:cNvSpPr txBox="1"/>
          <p:nvPr/>
        </p:nvSpPr>
        <p:spPr>
          <a:xfrm>
            <a:off x="1847273" y="1893793"/>
            <a:ext cx="83946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De acordo com a Resolução 1595/2000 do Conselho Federal de Medicina e com a RDC 96/2008 da ANVISA, declaro: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Palestrante de XXXXXX, XXXXXX, XXXXXX, XXXXXX, XXXXXXX e XXXXXXX.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 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Consultor da XXXXXXXX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Os meus pré-requisitos para participar desta atividade são a autonomia do pensamento científico, a interdependência de opiniões e a liberdade de expressão.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Nome Sobrenome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CRM XXXXX</a:t>
            </a:r>
            <a:endParaRPr lang="en-US" sz="1600" b="1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METAS TERAPÊUTICAS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0635" y="4175261"/>
            <a:ext cx="5270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Font typeface="Wingdings" panose="05000000000000000000" pitchFamily="2" charset="2"/>
              <a:buNone/>
            </a:pPr>
            <a:r>
              <a:rPr lang="pt-BR" sz="1600" b="0" i="0" u="none" strike="noStrike" spc="-9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As metas terapêuticas devem ser definidas individualmente, sempre considerando: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I</a:t>
            </a:r>
            <a:r>
              <a:rPr lang="pt-BR" sz="1600" b="0" i="0" u="none" strike="noStrike" spc="-9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dade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P</a:t>
            </a:r>
            <a:r>
              <a:rPr lang="pt-BR" sz="1600" b="0" i="0" u="none" strike="noStrike" spc="-9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resença de doença cardiovascular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b="0" i="0" u="none" strike="noStrike" spc="-9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Fatores de risco associados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495829" y="4190722"/>
            <a:ext cx="6203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sz="1600" b="0" i="0" u="none" strike="noStrike" spc="-9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De forma geral, deve-se reduzir a PA visando a alcançar valores: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b="0" i="0" u="none" strike="noStrike" spc="-9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Menores que 140/90 mmHg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b="0" i="0" u="none" strike="noStrike" spc="-9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Não inferiores a 120/70 mmHg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Inferiores a 130/80 mmHg nos indivíduos mais jovens e sem fatores de risco</a:t>
            </a:r>
          </a:p>
        </p:txBody>
      </p:sp>
      <p:graphicFrame>
        <p:nvGraphicFramePr>
          <p:cNvPr id="7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18725"/>
              </p:ext>
            </p:extLst>
          </p:nvPr>
        </p:nvGraphicFramePr>
        <p:xfrm>
          <a:off x="1705596" y="1189950"/>
          <a:ext cx="8780808" cy="245798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308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7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Meta </a:t>
                      </a:r>
                      <a:endParaRPr lang="pt-BR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Montserrat Medium" panose="00000600000000000000" pitchFamily="2" charset="0"/>
                        </a:rPr>
                        <a:t>Risco Cardiovascular</a:t>
                      </a:r>
                      <a:endParaRPr lang="pt-BR" sz="20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7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Montserrat Medium" panose="00000600000000000000" pitchFamily="2" charset="0"/>
                        </a:rPr>
                        <a:t>Baixo ou Moderado</a:t>
                      </a:r>
                      <a:endParaRPr lang="pt-BR" sz="20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Montserrat Medium" panose="00000600000000000000" pitchFamily="2" charset="0"/>
                        </a:rPr>
                        <a:t>Alto</a:t>
                      </a:r>
                      <a:endParaRPr lang="pt-BR" sz="20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PA Sistólica (mmHg)</a:t>
                      </a:r>
                      <a:endParaRPr lang="pt-BR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Montserrat Medium" panose="00000600000000000000" pitchFamily="2" charset="0"/>
                        </a:rPr>
                        <a:t>&lt; 140</a:t>
                      </a:r>
                      <a:endParaRPr lang="pt-BR" sz="20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Montserrat Medium" panose="00000600000000000000" pitchFamily="2" charset="0"/>
                        </a:rPr>
                        <a:t>120-129</a:t>
                      </a:r>
                      <a:endParaRPr lang="pt-BR" sz="20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</a:rPr>
                        <a:t>PA Diastólica (mmHg)</a:t>
                      </a:r>
                      <a:endParaRPr lang="pt-BR" sz="2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Montserrat Medium" panose="00000600000000000000" pitchFamily="2" charset="0"/>
                        </a:rPr>
                        <a:t>&lt; 90 </a:t>
                      </a:r>
                      <a:endParaRPr lang="pt-BR" sz="20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  <a:latin typeface="Montserrat Medium" panose="00000600000000000000" pitchFamily="2" charset="0"/>
                        </a:rPr>
                        <a:t>70-79</a:t>
                      </a:r>
                      <a:endParaRPr lang="pt-BR" sz="2000" dirty="0">
                        <a:effectLst/>
                        <a:latin typeface="Montserrat Medium" panose="00000600000000000000" pitchFamily="2" charset="0"/>
                        <a:ea typeface="Calibri" panose="020F0502020204030204" pitchFamily="34" charset="0"/>
                        <a:cs typeface="Montserrat Medium" panose="000006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12">
            <a:extLst>
              <a:ext uri="{FF2B5EF4-FFF2-40B4-BE49-F238E27FC236}">
                <a16:creationId xmlns:a16="http://schemas.microsoft.com/office/drawing/2014/main" id="{462D71D2-14C1-45D1-AEBA-893507FFC6C9}"/>
              </a:ext>
            </a:extLst>
          </p:cNvPr>
          <p:cNvSpPr txBox="1"/>
          <p:nvPr/>
        </p:nvSpPr>
        <p:spPr>
          <a:xfrm>
            <a:off x="291464" y="6229345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9"/>
          <p:cNvSpPr txBox="1"/>
          <p:nvPr/>
        </p:nvSpPr>
        <p:spPr>
          <a:xfrm>
            <a:off x="1108076" y="1516626"/>
            <a:ext cx="10645775" cy="44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sz="1600" b="1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O HIPERTENSO DE RISCO BAIXO OU MODERADO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Metas pressóricas inferiores a 140/90 mmHg.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Se bem tolerada, manter PA próximo a 120/80 mmHg para maiores reduções nos desfechos CV.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pt-BR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  <a:sym typeface="+mn-ea"/>
            </a:endParaRP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altLang="en-US" sz="1600" b="1" dirty="0">
                <a:solidFill>
                  <a:srgbClr val="C00000"/>
                </a:solidFill>
                <a:latin typeface="Montserrat Medium" panose="00000600000000000000" pitchFamily="2" charset="0"/>
                <a:sym typeface="+mn-ea"/>
              </a:rPr>
              <a:t>O HIPERTENSO DE ALTO RISCO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Na prática clínica, os exemplos mais comuns de indivíduos com alto risco CV são: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Hipertensos com 3 ou mais fatores de risco ou hipertensão estágio 3 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Hipertensos com doença coronária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História prévia de AVE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Hipertensos com insuficiência cardíaca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Doença renal crônica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Hipertensos com diabetes melito associado </a:t>
            </a:r>
          </a:p>
        </p:txBody>
      </p:sp>
      <p:sp>
        <p:nvSpPr>
          <p:cNvPr id="5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DECISÕES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METAS TERAPÊUTICAS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499039B5-2B24-47F8-9627-E3D425D858D2}"/>
              </a:ext>
            </a:extLst>
          </p:cNvPr>
          <p:cNvSpPr txBox="1"/>
          <p:nvPr/>
        </p:nvSpPr>
        <p:spPr>
          <a:xfrm>
            <a:off x="291464" y="6229345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O HIPERTENSO</a:t>
            </a:r>
          </a:p>
        </p:txBody>
      </p:sp>
      <p:sp>
        <p:nvSpPr>
          <p:cNvPr id="22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COM DOENÇA CORONÁRIA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97917" y="4118858"/>
            <a:ext cx="1079254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b="0" i="0" u="none" strike="noStrike" spc="-8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Procurar atingir PA &lt; 130/80 mmHg, mas não inferior a 120/70 mmHg.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b="0" i="0" u="none" strike="noStrike" spc="-8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Nos pacientes com evidência de isquemia miocárdica, a PAD deve ser reduzida com cautela até 70 mmHg 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Maior cuidado </a:t>
            </a:r>
            <a:r>
              <a:rPr lang="pt-BR" sz="1600" b="0" i="0" u="none" strike="noStrike" spc="-8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nos diabéticos e nos mais idosos.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A </a:t>
            </a:r>
            <a:r>
              <a:rPr lang="pt-BR" sz="1600" b="0" i="0" u="none" strike="noStrike" spc="-8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redução da PAS nos idosos com DAC e com elevada pressão de pulso pode resultar em valores muito baixos de PAD e propiciar isquemia miocárdica.</a:t>
            </a: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4016375" y="1384300"/>
            <a:ext cx="3213735" cy="2469515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chemeClr val="accent3">
                <a:lumMod val="65000"/>
              </a:schemeClr>
            </a:solidFill>
            <a:prstDash val="solid"/>
            <a:round/>
          </a:ln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>
            <a:off x="4101821" y="1272729"/>
            <a:ext cx="3029222" cy="427317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7599045" y="1384300"/>
            <a:ext cx="4072255" cy="2470150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chemeClr val="accent3">
                <a:lumMod val="65000"/>
              </a:schemeClr>
            </a:solidFill>
            <a:prstDash val="solid"/>
            <a:round/>
          </a:ln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gray">
          <a:xfrm>
            <a:off x="7757477" y="1304607"/>
            <a:ext cx="3732987" cy="423850"/>
          </a:xfrm>
          <a:prstGeom prst="roundRect">
            <a:avLst>
              <a:gd name="adj" fmla="val 50000"/>
            </a:avLst>
          </a:prstGeom>
          <a:solidFill>
            <a:schemeClr val="tx2">
              <a:lumMod val="65000"/>
              <a:lumOff val="35000"/>
            </a:schemeClr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gray">
          <a:xfrm>
            <a:off x="4259301" y="1332498"/>
            <a:ext cx="2728696" cy="30777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APÓS 60 ANOS DE  IDADE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gray">
          <a:xfrm>
            <a:off x="7843678" y="1349816"/>
            <a:ext cx="3560584" cy="30777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NA POPULAÇÃO MAIS IDOSA</a:t>
            </a:r>
          </a:p>
        </p:txBody>
      </p:sp>
      <p:sp>
        <p:nvSpPr>
          <p:cNvPr id="40" name="AutoShape 16"/>
          <p:cNvSpPr>
            <a:spLocks noChangeArrowheads="1"/>
          </p:cNvSpPr>
          <p:nvPr/>
        </p:nvSpPr>
        <p:spPr bwMode="auto">
          <a:xfrm>
            <a:off x="581660" y="1384300"/>
            <a:ext cx="3051810" cy="2469515"/>
          </a:xfrm>
          <a:prstGeom prst="roundRect">
            <a:avLst>
              <a:gd name="adj" fmla="val 0"/>
            </a:avLst>
          </a:prstGeom>
          <a:noFill/>
          <a:ln w="28575" cmpd="sng">
            <a:solidFill>
              <a:schemeClr val="accent3">
                <a:lumMod val="65000"/>
              </a:schemeClr>
            </a:solidFill>
            <a:prstDash val="solid"/>
            <a:round/>
          </a:ln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Montserrat Medium" panose="00000600000000000000" pitchFamily="2" charset="0"/>
              <a:cs typeface="Montserrat Medium" panose="00000600000000000000" pitchFamily="2" charset="0"/>
            </a:endParaRPr>
          </a:p>
        </p:txBody>
      </p:sp>
      <p:sp>
        <p:nvSpPr>
          <p:cNvPr id="41" name="AutoShape 17"/>
          <p:cNvSpPr>
            <a:spLocks noChangeArrowheads="1"/>
          </p:cNvSpPr>
          <p:nvPr/>
        </p:nvSpPr>
        <p:spPr bwMode="gray">
          <a:xfrm>
            <a:off x="683260" y="1272540"/>
            <a:ext cx="2792730" cy="383540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6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Montserrat Medium" panose="00000600000000000000" pitchFamily="2" charset="0"/>
              <a:cs typeface="Montserrat Medium" panose="00000600000000000000" pitchFamily="2" charset="0"/>
            </a:endParaRPr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gray">
          <a:xfrm>
            <a:off x="911676" y="1313860"/>
            <a:ext cx="2335897" cy="30777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2" charset="0"/>
                <a:cs typeface="Montserrat Medium" panose="00000600000000000000" pitchFamily="2" charset="0"/>
              </a:rPr>
              <a:t>ATÉ 50 ANOS DE IDADE</a:t>
            </a: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710565" y="2132330"/>
            <a:ext cx="2793365" cy="107721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Montserrat Medium" panose="00000600000000000000" pitchFamily="2" charset="0"/>
                <a:cs typeface="Montserrat Medium" panose="00000600000000000000" pitchFamily="2" charset="0"/>
              </a:rPr>
              <a:t>A PA diastólica é o principal preditor de risco de doença coronária</a:t>
            </a: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4196080" y="2270760"/>
            <a:ext cx="2854960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A PA sistólica se mostra o preditor mais importante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7757478" y="1993500"/>
            <a:ext cx="3778706" cy="132343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PA diastólica torna-se inversamente relacionada com o risco de DAC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</a:rPr>
              <a:t> A pressão de pulso torna-se o preditor mais forte para DAC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5A904026-9C8A-4D92-A0A1-963151F33072}"/>
              </a:ext>
            </a:extLst>
          </p:cNvPr>
          <p:cNvSpPr txBox="1"/>
          <p:nvPr/>
        </p:nvSpPr>
        <p:spPr>
          <a:xfrm>
            <a:off x="291464" y="6229345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O HIPERTENSO COM HISTÓRIA 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231255" y="748672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ACIDENTE VASCULAR ENCEFÁLICO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50009" y="1728638"/>
            <a:ext cx="9876906" cy="3980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Para a prevenção cerebrovascular primária: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</a:pPr>
            <a:r>
              <a:rPr lang="pt-B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                                                      meta de 120/80 mmHg pode ser mais eficaz</a:t>
            </a:r>
          </a:p>
          <a:p>
            <a:pPr marL="742950" lvl="1" indent="-28575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Para a prevenção secundária: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</a:pPr>
            <a:r>
              <a:rPr lang="pt-B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                                                      meta deve ser avaliada conforme o tipo de AVE e o tempo pós-evento</a:t>
            </a:r>
          </a:p>
          <a:p>
            <a:pPr marL="742950" lvl="1" indent="-28575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Nos casos crônicos de prevenção secundária:</a:t>
            </a:r>
          </a:p>
          <a:p>
            <a:pPr algn="l">
              <a:lnSpc>
                <a:spcPct val="150000"/>
              </a:lnSpc>
              <a:buClr>
                <a:srgbClr val="C00000"/>
              </a:buClr>
            </a:pPr>
            <a:r>
              <a:rPr lang="pt-B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                                                      o ideal é manter a PAS entre 120 e 130 mmHg </a:t>
            </a:r>
          </a:p>
          <a:p>
            <a:pPr marL="742950" lvl="1" indent="-28575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285750" indent="-285750" algn="l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Nos mais idosos ou com doença coronária associada: </a:t>
            </a:r>
          </a:p>
          <a:p>
            <a:pPr marL="0"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</a:rPr>
              <a:t>                                                      quando a PA &lt; 120/70 mmHg, há maior risco para eventos CV e mortalidade</a:t>
            </a:r>
          </a:p>
        </p:txBody>
      </p:sp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C59BE966-72D4-4661-84C9-22544C005B21}"/>
              </a:ext>
            </a:extLst>
          </p:cNvPr>
          <p:cNvSpPr/>
          <p:nvPr/>
        </p:nvSpPr>
        <p:spPr>
          <a:xfrm rot="5400000">
            <a:off x="1219197" y="1828802"/>
            <a:ext cx="341746" cy="32327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5">
            <a:extLst>
              <a:ext uri="{FF2B5EF4-FFF2-40B4-BE49-F238E27FC236}">
                <a16:creationId xmlns:a16="http://schemas.microsoft.com/office/drawing/2014/main" id="{A3A99C94-016E-497E-9488-F0307C12802A}"/>
              </a:ext>
            </a:extLst>
          </p:cNvPr>
          <p:cNvSpPr/>
          <p:nvPr/>
        </p:nvSpPr>
        <p:spPr>
          <a:xfrm rot="5400000">
            <a:off x="1219197" y="2891651"/>
            <a:ext cx="341746" cy="32327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D18EBDCF-F9BC-4EBF-938E-0F6A92B5DFD9}"/>
              </a:ext>
            </a:extLst>
          </p:cNvPr>
          <p:cNvSpPr/>
          <p:nvPr/>
        </p:nvSpPr>
        <p:spPr>
          <a:xfrm rot="5400000">
            <a:off x="1219197" y="3931411"/>
            <a:ext cx="341746" cy="32327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30D16186-292F-4558-8C1E-5D77EBE8B870}"/>
              </a:ext>
            </a:extLst>
          </p:cNvPr>
          <p:cNvSpPr/>
          <p:nvPr/>
        </p:nvSpPr>
        <p:spPr>
          <a:xfrm rot="5400000">
            <a:off x="1219197" y="4998879"/>
            <a:ext cx="341746" cy="32327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C2386D22-8B53-4116-B711-C8DA69752309}"/>
              </a:ext>
            </a:extLst>
          </p:cNvPr>
          <p:cNvSpPr txBox="1"/>
          <p:nvPr/>
        </p:nvSpPr>
        <p:spPr>
          <a:xfrm>
            <a:off x="291464" y="6229345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43280" y="1354688"/>
            <a:ext cx="992632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b="1" spc="-80" dirty="0">
                <a:solidFill>
                  <a:srgbClr val="C00000"/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HIPERTENSO COM INSUFICIÊNCIA CARDÍACA (IC)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Hipertensão é fator de risco para as duas formas de apresentação de insuficiência cardíaca.</a:t>
            </a:r>
            <a:endParaRPr lang="pt-BR" b="0" i="0" u="none" strike="noStrike" spc="-80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IC de fração de ejeção REDUZIDA</a:t>
            </a:r>
            <a:endParaRPr lang="pt-BR" b="0" i="0" u="none" strike="noStrike" spc="-80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A meta adequada é </a:t>
            </a:r>
            <a:r>
              <a:rPr lang="pt-BR" b="1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130/80 mmHg</a:t>
            </a: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, mas com o cuidado de manter acima de 120/70 mmHg;</a:t>
            </a:r>
            <a:endParaRPr lang="pt-BR" b="0" i="0" u="none" strike="noStrike" spc="-80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IC de fração de ejeção PRESERVADA</a:t>
            </a:r>
            <a:endParaRPr lang="pt-BR" b="0" i="0" u="none" strike="noStrike" spc="-80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SemiBold" panose="00000700000000000000" pitchFamily="2" charset="0"/>
                <a:sym typeface="+mn-ea"/>
              </a:rPr>
              <a:t>Poucos estudos; adotar meta semelhante; </a:t>
            </a:r>
            <a:endParaRPr lang="pt-BR" b="0" i="0" u="none" strike="noStrike" spc="-80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SemiBold" panose="00000700000000000000" pitchFamily="2" charset="0"/>
              <a:sym typeface="+mn-ea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D2B3A044-B498-4807-9B01-63E2834CA585}"/>
              </a:ext>
            </a:extLst>
          </p:cNvPr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DECISÕES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DDA97BA6-6A36-48B2-B352-B49FF24207A5}"/>
              </a:ext>
            </a:extLst>
          </p:cNvPr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 METAS TERAPÊUTICAS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6CBED81-7806-4A85-AF07-92722F87A411}"/>
              </a:ext>
            </a:extLst>
          </p:cNvPr>
          <p:cNvSpPr txBox="1"/>
          <p:nvPr/>
        </p:nvSpPr>
        <p:spPr>
          <a:xfrm>
            <a:off x="843279" y="3429000"/>
            <a:ext cx="988088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pt-BR" sz="1600" b="1" spc="-80" dirty="0">
                <a:solidFill>
                  <a:srgbClr val="C00000"/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HIPERTENSO COM DOENÇA RENAL CRÔNICA (DRC)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As evidências atuais indicam uma meta de </a:t>
            </a:r>
            <a:r>
              <a:rPr lang="pt-BR" b="1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PA &lt;130/80 mmHg.</a:t>
            </a:r>
            <a:endParaRPr lang="pt-BR" b="1" i="0" u="none" strike="noStrike" spc="-80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A redução da PA no paciente com DRC sempre exige atenção na:</a:t>
            </a:r>
            <a:endParaRPr lang="pt-BR" b="0" i="0" u="none" strike="noStrike" spc="-80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Medida correta da PA; </a:t>
            </a:r>
            <a:endParaRPr lang="pt-BR" b="0" i="0" u="none" strike="noStrike" spc="-80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Monitorização dos eventos adversos, incluindo anormalidades eletrolíticas e   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Diminuição da TFG;</a:t>
            </a:r>
            <a:endParaRPr lang="pt-BR" b="0" i="0" u="none" strike="noStrike" spc="-80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Nos pacientes com DRC terminal, os benefícios do controle intensivo da PA são incertos</a:t>
            </a:r>
            <a:endParaRPr lang="pt-BR" b="0" i="0" u="none" strike="noStrike" spc="-80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cs typeface="Montserrat Medium" panose="00000600000000000000" pitchFamily="2" charset="0"/>
                <a:sym typeface="+mn-ea"/>
              </a:rPr>
              <a:t>Os efeitos hemodinâmicos podem levar a uma maior redução da TFG.</a:t>
            </a:r>
            <a:endParaRPr lang="pt-BR" b="0" i="0" u="none" strike="noStrike" spc="-80" baseline="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  <a:cs typeface="Montserrat Medium" panose="00000600000000000000" pitchFamily="2" charset="0"/>
              <a:sym typeface="+mn-ea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E1BDC6F1-0993-4199-B81F-1A1CC43C508A}"/>
              </a:ext>
            </a:extLst>
          </p:cNvPr>
          <p:cNvSpPr txBox="1"/>
          <p:nvPr/>
        </p:nvSpPr>
        <p:spPr>
          <a:xfrm>
            <a:off x="291464" y="6229345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O HIPERTENSO 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3729758" y="750889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DIABÉTICO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18470" y="1527806"/>
            <a:ext cx="916213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-285750">
              <a:spcAft>
                <a:spcPts val="60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pt-BR" sz="16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Redução da PA sistólica para 130-139 mmHg, com valores próximos a 130 mmHg.</a:t>
            </a:r>
            <a:endParaRPr lang="pt-BR" sz="1600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Protege eficazmente contra complicações cardiovasculares e renais. </a:t>
            </a:r>
            <a:endParaRPr lang="pt-BR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Não há dados conclusivos sobre diminuir a PAS para &lt;130 mmHg.</a:t>
            </a:r>
            <a:endParaRPr lang="pt-BR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Valores de PA sistólica &lt;120 mmHg devem ser evitados.</a:t>
            </a: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0" indent="-285750">
              <a:spcAft>
                <a:spcPts val="60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pt-BR" sz="16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A PA diastólica pode ser reduzida para 70–79 mmHg.</a:t>
            </a:r>
          </a:p>
          <a:p>
            <a:pPr mar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0" indent="-285750">
              <a:spcAft>
                <a:spcPts val="60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pt-BR" sz="16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Não há dados disponíveis em pacientes com diabetes de início recente, sem complicações, com risco cardiovascular relativamente baixo.</a:t>
            </a:r>
            <a:endParaRPr lang="pt-BR" sz="1600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Níveis pressóricos mais baixos podem ser bem tolerados e resultar em maior benefício. </a:t>
            </a: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0" indent="-285750">
              <a:spcAft>
                <a:spcPts val="60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pt-BR" sz="16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O hipertenso diabético pode apresentar hipertensão mascarada, apesar de PA controlada na consulta.</a:t>
            </a:r>
            <a:endParaRPr lang="pt-BR" sz="1600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Necessidade de medidas da PA fora do consultório: MAPA ou MRPA.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657A11B0-18DB-4830-B93D-4AD3A3BD513B}"/>
              </a:ext>
            </a:extLst>
          </p:cNvPr>
          <p:cNvSpPr txBox="1"/>
          <p:nvPr/>
        </p:nvSpPr>
        <p:spPr>
          <a:xfrm>
            <a:off x="291464" y="6229345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O HIPERTENSO 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3842606" y="760126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IDOSO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02193" y="1523227"/>
            <a:ext cx="8526896" cy="4328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-285750">
              <a:spcAft>
                <a:spcPts val="60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pt-BR" sz="16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As metas de PA para a população idosa devem levar em conta: </a:t>
            </a:r>
            <a:endParaRPr lang="pt-BR" sz="1600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Idade cronológica;  </a:t>
            </a:r>
            <a:endParaRPr lang="pt-BR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Estado funcional, fragilidade;</a:t>
            </a:r>
            <a:endParaRPr lang="pt-BR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Risco de quedas;</a:t>
            </a:r>
            <a:endParaRPr lang="pt-BR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Grau de independência; </a:t>
            </a:r>
            <a:endParaRPr lang="pt-BR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Qualidade de vida do paciente;</a:t>
            </a:r>
            <a:endParaRPr lang="pt-BR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Presença de comorbidades;</a:t>
            </a: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0" indent="-285750">
              <a:spcAft>
                <a:spcPts val="60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pt-BR" sz="16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Para pacientes idosos ≥ 65 anos, a meta é atingir; </a:t>
            </a:r>
            <a:endParaRPr lang="pt-BR" sz="1600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PA &lt; 140/90 mmHg, desde que bem tolerados;</a:t>
            </a:r>
          </a:p>
          <a:p>
            <a:pPr marL="45720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1600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0" indent="-285750">
              <a:spcAft>
                <a:spcPts val="60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•"/>
            </a:pPr>
            <a:r>
              <a:rPr lang="pt-BR" sz="1600" spc="-8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Metas de até 130/80 mmHg podem ser atingidas individualmente, considerando-se os fatores acima.</a:t>
            </a:r>
            <a:endParaRPr lang="pt-BR" sz="1600" spc="-8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endParaRPr lang="pt-BR" sz="1600" b="0" i="0" u="none" strike="noStrike" baseline="0" dirty="0">
              <a:solidFill>
                <a:schemeClr val="bg2">
                  <a:lumMod val="75000"/>
                </a:schemeClr>
              </a:solidFill>
              <a:latin typeface="Montserrat SemiBold" panose="00000700000000000000" pitchFamily="2" charset="0"/>
              <a:cs typeface="Montserrat SemiBold" panose="00000700000000000000" pitchFamily="2" charset="0"/>
              <a:sym typeface="+mn-ea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4390B73-2099-4452-8B03-D73F6B8A5126}"/>
              </a:ext>
            </a:extLst>
          </p:cNvPr>
          <p:cNvSpPr txBox="1"/>
          <p:nvPr/>
        </p:nvSpPr>
        <p:spPr>
          <a:xfrm>
            <a:off x="291464" y="6229345"/>
            <a:ext cx="5708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Feitosa ADM, et al. Diretrizes Brasileiras de Hipertensão Arterial – 2020. </a:t>
            </a:r>
          </a:p>
          <a:p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11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11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11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1308</Words>
  <Application>Microsoft Office PowerPoint</Application>
  <PresentationFormat>Widescreen</PresentationFormat>
  <Paragraphs>149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Calibri</vt:lpstr>
      <vt:lpstr>Montserrat Medium</vt:lpstr>
      <vt:lpstr>Montserrat ExtraBold</vt:lpstr>
      <vt:lpstr>Montserrat</vt:lpstr>
      <vt:lpstr>Wingdings</vt:lpstr>
      <vt:lpstr>Arial</vt:lpstr>
      <vt:lpstr>Montserrat SemiBold</vt:lpstr>
      <vt:lpstr>1_Default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Audes Feitosa</cp:lastModifiedBy>
  <cp:revision>184</cp:revision>
  <dcterms:created xsi:type="dcterms:W3CDTF">2021-03-09T16:10:00Z</dcterms:created>
  <dcterms:modified xsi:type="dcterms:W3CDTF">2021-04-03T13:26:48Z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