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4" r:id="rId2"/>
    <p:sldId id="335" r:id="rId3"/>
    <p:sldId id="1803" r:id="rId4"/>
    <p:sldId id="1819" r:id="rId5"/>
    <p:sldId id="1821" r:id="rId6"/>
    <p:sldId id="1823" r:id="rId7"/>
    <p:sldId id="1824" r:id="rId8"/>
    <p:sldId id="1825" r:id="rId9"/>
    <p:sldId id="1826" r:id="rId10"/>
    <p:sldId id="1788" r:id="rId11"/>
    <p:sldId id="1787" r:id="rId12"/>
    <p:sldId id="337" r:id="rId13"/>
  </p:sldIdLst>
  <p:sldSz cx="12192000" cy="6858000"/>
  <p:notesSz cx="7102475" cy="102330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Montserrat ExtraBold" panose="020B0604020202020204" charset="0"/>
      <p:bold r:id="rId24"/>
      <p:boldItalic r:id="rId25"/>
    </p:embeddedFont>
    <p:embeddedFont>
      <p:font typeface="Montserrat Medium" panose="020B0604020202020204" charset="0"/>
      <p:regular r:id="rId26"/>
      <p:italic r:id="rId27"/>
    </p:embeddedFont>
    <p:embeddedFont>
      <p:font typeface="Montserrat SemiBold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80030"/>
    <a:srgbClr val="FF4B4B"/>
    <a:srgbClr val="4E085C"/>
    <a:srgbClr val="0066CC"/>
    <a:srgbClr val="F61D25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C28B3-47C0-454A-B7FF-C02CAF18641A}" v="8" dt="2021-04-03T12:54:29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6" y="62"/>
      </p:cViewPr>
      <p:guideLst>
        <p:guide orient="horz" pos="2159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222"/>
        <p:guide pos="2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1CEC28B3-47C0-454A-B7FF-C02CAF18641A}"/>
    <pc:docChg chg="custSel modSld">
      <pc:chgData name="Audes Feitosa" userId="92476b2894f26070" providerId="LiveId" clId="{1CEC28B3-47C0-454A-B7FF-C02CAF18641A}" dt="2021-04-03T12:54:29.864" v="15"/>
      <pc:docMkLst>
        <pc:docMk/>
      </pc:docMkLst>
      <pc:sldChg chg="addSp delSp modSp mod">
        <pc:chgData name="Audes Feitosa" userId="92476b2894f26070" providerId="LiveId" clId="{1CEC28B3-47C0-454A-B7FF-C02CAF18641A}" dt="2021-04-03T12:54:29.864" v="15"/>
        <pc:sldMkLst>
          <pc:docMk/>
          <pc:sldMk cId="0" sldId="1787"/>
        </pc:sldMkLst>
        <pc:spChg chg="del">
          <ac:chgData name="Audes Feitosa" userId="92476b2894f26070" providerId="LiveId" clId="{1CEC28B3-47C0-454A-B7FF-C02CAF18641A}" dt="2021-04-03T12:54:28.935" v="14" actId="478"/>
          <ac:spMkLst>
            <pc:docMk/>
            <pc:sldMk cId="0" sldId="1787"/>
            <ac:spMk id="4" creationId="{0986118A-0B2D-41DF-B9E6-7FD793652893}"/>
          </ac:spMkLst>
        </pc:spChg>
        <pc:spChg chg="add mod">
          <ac:chgData name="Audes Feitosa" userId="92476b2894f26070" providerId="LiveId" clId="{1CEC28B3-47C0-454A-B7FF-C02CAF18641A}" dt="2021-04-03T12:54:29.864" v="15"/>
          <ac:spMkLst>
            <pc:docMk/>
            <pc:sldMk cId="0" sldId="1787"/>
            <ac:spMk id="5" creationId="{2ABA1B23-2FCF-490C-AA7A-80C43C619E3B}"/>
          </ac:spMkLst>
        </pc:spChg>
      </pc:sldChg>
      <pc:sldChg chg="addSp delSp modSp mod">
        <pc:chgData name="Audes Feitosa" userId="92476b2894f26070" providerId="LiveId" clId="{1CEC28B3-47C0-454A-B7FF-C02CAF18641A}" dt="2021-04-03T12:54:11.080" v="13"/>
        <pc:sldMkLst>
          <pc:docMk/>
          <pc:sldMk cId="0" sldId="1788"/>
        </pc:sldMkLst>
        <pc:spChg chg="del">
          <ac:chgData name="Audes Feitosa" userId="92476b2894f26070" providerId="LiveId" clId="{1CEC28B3-47C0-454A-B7FF-C02CAF18641A}" dt="2021-04-03T12:54:08.613" v="12" actId="478"/>
          <ac:spMkLst>
            <pc:docMk/>
            <pc:sldMk cId="0" sldId="1788"/>
            <ac:spMk id="7" creationId="{2F4E4C74-0676-4042-B251-411293545DAB}"/>
          </ac:spMkLst>
        </pc:spChg>
        <pc:spChg chg="add mod">
          <ac:chgData name="Audes Feitosa" userId="92476b2894f26070" providerId="LiveId" clId="{1CEC28B3-47C0-454A-B7FF-C02CAF18641A}" dt="2021-04-03T12:54:11.080" v="13"/>
          <ac:spMkLst>
            <pc:docMk/>
            <pc:sldMk cId="0" sldId="1788"/>
            <ac:spMk id="8" creationId="{7A08F7A2-CB74-4E9A-AAF1-EAF3DEDB6250}"/>
          </ac:spMkLst>
        </pc:spChg>
      </pc:sldChg>
      <pc:sldChg chg="addSp delSp modSp mod">
        <pc:chgData name="Audes Feitosa" userId="92476b2894f26070" providerId="LiveId" clId="{1CEC28B3-47C0-454A-B7FF-C02CAF18641A}" dt="2021-04-03T12:53:15.180" v="1"/>
        <pc:sldMkLst>
          <pc:docMk/>
          <pc:sldMk cId="0" sldId="1803"/>
        </pc:sldMkLst>
        <pc:spChg chg="add mod">
          <ac:chgData name="Audes Feitosa" userId="92476b2894f26070" providerId="LiveId" clId="{1CEC28B3-47C0-454A-B7FF-C02CAF18641A}" dt="2021-04-03T12:53:15.180" v="1"/>
          <ac:spMkLst>
            <pc:docMk/>
            <pc:sldMk cId="0" sldId="1803"/>
            <ac:spMk id="9" creationId="{27FF8A29-B907-4020-8FE9-B3F15B049F8B}"/>
          </ac:spMkLst>
        </pc:spChg>
        <pc:spChg chg="del">
          <ac:chgData name="Audes Feitosa" userId="92476b2894f26070" providerId="LiveId" clId="{1CEC28B3-47C0-454A-B7FF-C02CAF18641A}" dt="2021-04-03T12:53:14.037" v="0" actId="478"/>
          <ac:spMkLst>
            <pc:docMk/>
            <pc:sldMk cId="0" sldId="1803"/>
            <ac:spMk id="12" creationId="{5B62DB58-82D1-405E-9B1E-0791AC0CC114}"/>
          </ac:spMkLst>
        </pc:spChg>
      </pc:sldChg>
      <pc:sldChg chg="addSp delSp modSp mod">
        <pc:chgData name="Audes Feitosa" userId="92476b2894f26070" providerId="LiveId" clId="{1CEC28B3-47C0-454A-B7FF-C02CAF18641A}" dt="2021-04-03T12:53:26.784" v="3"/>
        <pc:sldMkLst>
          <pc:docMk/>
          <pc:sldMk cId="0" sldId="1819"/>
        </pc:sldMkLst>
        <pc:spChg chg="del">
          <ac:chgData name="Audes Feitosa" userId="92476b2894f26070" providerId="LiveId" clId="{1CEC28B3-47C0-454A-B7FF-C02CAF18641A}" dt="2021-04-03T12:53:25.299" v="2" actId="478"/>
          <ac:spMkLst>
            <pc:docMk/>
            <pc:sldMk cId="0" sldId="1819"/>
            <ac:spMk id="6" creationId="{AD96143E-E016-451B-BA8F-60003EA6AD20}"/>
          </ac:spMkLst>
        </pc:spChg>
        <pc:spChg chg="add mod">
          <ac:chgData name="Audes Feitosa" userId="92476b2894f26070" providerId="LiveId" clId="{1CEC28B3-47C0-454A-B7FF-C02CAF18641A}" dt="2021-04-03T12:53:26.784" v="3"/>
          <ac:spMkLst>
            <pc:docMk/>
            <pc:sldMk cId="0" sldId="1819"/>
            <ac:spMk id="7" creationId="{F7D12318-784A-4E21-9045-6131BB8FC492}"/>
          </ac:spMkLst>
        </pc:spChg>
      </pc:sldChg>
      <pc:sldChg chg="addSp delSp modSp mod">
        <pc:chgData name="Audes Feitosa" userId="92476b2894f26070" providerId="LiveId" clId="{1CEC28B3-47C0-454A-B7FF-C02CAF18641A}" dt="2021-04-03T12:53:34.644" v="5"/>
        <pc:sldMkLst>
          <pc:docMk/>
          <pc:sldMk cId="0" sldId="1821"/>
        </pc:sldMkLst>
        <pc:spChg chg="del">
          <ac:chgData name="Audes Feitosa" userId="92476b2894f26070" providerId="LiveId" clId="{1CEC28B3-47C0-454A-B7FF-C02CAF18641A}" dt="2021-04-03T12:53:33.670" v="4" actId="478"/>
          <ac:spMkLst>
            <pc:docMk/>
            <pc:sldMk cId="0" sldId="1821"/>
            <ac:spMk id="4" creationId="{F2D3E319-383D-4A60-9983-7A542DFB9529}"/>
          </ac:spMkLst>
        </pc:spChg>
        <pc:spChg chg="add mod">
          <ac:chgData name="Audes Feitosa" userId="92476b2894f26070" providerId="LiveId" clId="{1CEC28B3-47C0-454A-B7FF-C02CAF18641A}" dt="2021-04-03T12:53:34.644" v="5"/>
          <ac:spMkLst>
            <pc:docMk/>
            <pc:sldMk cId="0" sldId="1821"/>
            <ac:spMk id="5" creationId="{E4F6AD36-03C2-471A-889C-C6B4C02EB838}"/>
          </ac:spMkLst>
        </pc:spChg>
      </pc:sldChg>
      <pc:sldChg chg="addSp delSp modSp mod">
        <pc:chgData name="Audes Feitosa" userId="92476b2894f26070" providerId="LiveId" clId="{1CEC28B3-47C0-454A-B7FF-C02CAF18641A}" dt="2021-04-03T12:53:44.234" v="7"/>
        <pc:sldMkLst>
          <pc:docMk/>
          <pc:sldMk cId="0" sldId="1823"/>
        </pc:sldMkLst>
        <pc:spChg chg="del">
          <ac:chgData name="Audes Feitosa" userId="92476b2894f26070" providerId="LiveId" clId="{1CEC28B3-47C0-454A-B7FF-C02CAF18641A}" dt="2021-04-03T12:53:43.320" v="6" actId="478"/>
          <ac:spMkLst>
            <pc:docMk/>
            <pc:sldMk cId="0" sldId="1823"/>
            <ac:spMk id="6" creationId="{F0AE152C-4B10-4FF1-B58F-1D957DD849CD}"/>
          </ac:spMkLst>
        </pc:spChg>
        <pc:spChg chg="add mod">
          <ac:chgData name="Audes Feitosa" userId="92476b2894f26070" providerId="LiveId" clId="{1CEC28B3-47C0-454A-B7FF-C02CAF18641A}" dt="2021-04-03T12:53:44.234" v="7"/>
          <ac:spMkLst>
            <pc:docMk/>
            <pc:sldMk cId="0" sldId="1823"/>
            <ac:spMk id="7" creationId="{50ACD7BD-6622-4872-9B7E-36C9BB862EC7}"/>
          </ac:spMkLst>
        </pc:spChg>
      </pc:sldChg>
      <pc:sldChg chg="addSp delSp modSp mod">
        <pc:chgData name="Audes Feitosa" userId="92476b2894f26070" providerId="LiveId" clId="{1CEC28B3-47C0-454A-B7FF-C02CAF18641A}" dt="2021-04-03T12:53:56.491" v="9"/>
        <pc:sldMkLst>
          <pc:docMk/>
          <pc:sldMk cId="0" sldId="1824"/>
        </pc:sldMkLst>
        <pc:spChg chg="add mod">
          <ac:chgData name="Audes Feitosa" userId="92476b2894f26070" providerId="LiveId" clId="{1CEC28B3-47C0-454A-B7FF-C02CAF18641A}" dt="2021-04-03T12:53:56.491" v="9"/>
          <ac:spMkLst>
            <pc:docMk/>
            <pc:sldMk cId="0" sldId="1824"/>
            <ac:spMk id="6" creationId="{B56A04BD-6498-49F9-A07F-197292963D7A}"/>
          </ac:spMkLst>
        </pc:spChg>
        <pc:spChg chg="del">
          <ac:chgData name="Audes Feitosa" userId="92476b2894f26070" providerId="LiveId" clId="{1CEC28B3-47C0-454A-B7FF-C02CAF18641A}" dt="2021-04-03T12:53:55.509" v="8" actId="478"/>
          <ac:spMkLst>
            <pc:docMk/>
            <pc:sldMk cId="0" sldId="1824"/>
            <ac:spMk id="17" creationId="{B4540C66-9268-4ACD-9ECB-A2741DAA3E8D}"/>
          </ac:spMkLst>
        </pc:spChg>
      </pc:sldChg>
      <pc:sldChg chg="addSp delSp modSp mod">
        <pc:chgData name="Audes Feitosa" userId="92476b2894f26070" providerId="LiveId" clId="{1CEC28B3-47C0-454A-B7FF-C02CAF18641A}" dt="2021-04-03T12:54:03.483" v="11"/>
        <pc:sldMkLst>
          <pc:docMk/>
          <pc:sldMk cId="0" sldId="1826"/>
        </pc:sldMkLst>
        <pc:spChg chg="del">
          <ac:chgData name="Audes Feitosa" userId="92476b2894f26070" providerId="LiveId" clId="{1CEC28B3-47C0-454A-B7FF-C02CAF18641A}" dt="2021-04-03T12:54:02.568" v="10" actId="478"/>
          <ac:spMkLst>
            <pc:docMk/>
            <pc:sldMk cId="0" sldId="1826"/>
            <ac:spMk id="4" creationId="{6AF7686C-410C-4FB6-9889-6F597A0BE231}"/>
          </ac:spMkLst>
        </pc:spChg>
        <pc:spChg chg="add mod">
          <ac:chgData name="Audes Feitosa" userId="92476b2894f26070" providerId="LiveId" clId="{1CEC28B3-47C0-454A-B7FF-C02CAF18641A}" dt="2021-04-03T12:54:03.483" v="11"/>
          <ac:spMkLst>
            <pc:docMk/>
            <pc:sldMk cId="0" sldId="1826"/>
            <ac:spMk id="7" creationId="{37F86AA6-C4DD-4325-94D4-813C2D203B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03/04/2021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0647" y="2895116"/>
            <a:ext cx="580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AVALIAÇÃO CLÍNICA E LABORATORIAL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51965" y="4122420"/>
            <a:ext cx="5781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sym typeface="+mn-ea"/>
              </a:rPr>
              <a:t>Coordenador: Rui Manuel dos Santos </a:t>
            </a:r>
            <a:r>
              <a:rPr lang="pt-BR" sz="1100" dirty="0" err="1">
                <a:latin typeface="Montserrat Medium" panose="00000600000000000000" pitchFamily="2" charset="0"/>
                <a:sym typeface="+mn-ea"/>
              </a:rPr>
              <a:t>Póvoa</a:t>
            </a:r>
            <a:endParaRPr lang="pt-BR" sz="1100" dirty="0">
              <a:latin typeface="Montserrat Medium" panose="00000600000000000000" pitchFamily="2" charset="0"/>
            </a:endParaRPr>
          </a:p>
          <a:p>
            <a:pPr algn="l"/>
            <a:r>
              <a:rPr lang="pt-BR" sz="1100" dirty="0">
                <a:latin typeface="Montserrat Medium" panose="00000600000000000000" pitchFamily="2" charset="0"/>
                <a:sym typeface="+mn-ea"/>
              </a:rPr>
              <a:t>Coordenadores adjuntos: Armando da Rocha Nogueira e Nelson </a:t>
            </a:r>
            <a:r>
              <a:rPr lang="pt-BR" sz="1100" dirty="0" err="1">
                <a:latin typeface="Montserrat Medium" panose="00000600000000000000" pitchFamily="2" charset="0"/>
                <a:sym typeface="+mn-ea"/>
              </a:rPr>
              <a:t>Dinamarco</a:t>
            </a:r>
            <a:endParaRPr lang="pt-BR" sz="1100" dirty="0">
              <a:latin typeface="Montserrat Medium" panose="00000600000000000000" pitchFamily="2" charset="0"/>
            </a:endParaRPr>
          </a:p>
          <a:p>
            <a:pPr algn="l"/>
            <a:r>
              <a:rPr lang="pt-BR" sz="1100" dirty="0">
                <a:latin typeface="Montserrat Medium" panose="00000600000000000000" pitchFamily="2" charset="0"/>
                <a:sym typeface="+mn-ea"/>
              </a:rPr>
              <a:t>Membros: Dilma do Socorro Moraes de Souza, Lilian Soares da Costa e Alexandre Alessi</a:t>
            </a:r>
            <a:endParaRPr lang="pt-BR" altLang="en-US" sz="1100" dirty="0">
              <a:latin typeface="Montserrat Medium" panose="00000600000000000000" pitchFamily="2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873407" y="3320652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4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337963" y="1249000"/>
            <a:ext cx="2517140" cy="4404995"/>
          </a:xfrm>
          <a:prstGeom prst="rect">
            <a:avLst/>
          </a:prstGeom>
          <a:solidFill>
            <a:srgbClr val="C8003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EXAMES EM POPULAÇÕES INDICADAS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1464" y="1362139"/>
            <a:ext cx="2610138" cy="411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RX tórax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Ecocardiograma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Albuminúria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US de carótidas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US renal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Hb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A1c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TE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MAPA/MRPA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VOP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RNM cérebro</a:t>
            </a:r>
            <a:endParaRPr lang="pt-BR" altLang="en-US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pt-BR" altLang="en-US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82" y="1123320"/>
            <a:ext cx="6491720" cy="46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7A08F7A2-CB74-4E9A-AAF1-EAF3DEDB6250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/>
          <p:nvPr/>
        </p:nvSpPr>
        <p:spPr>
          <a:xfrm>
            <a:off x="1413684" y="2203450"/>
            <a:ext cx="89028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Aft>
                <a:spcPts val="18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●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Uma boa anamnese e um bom exame clínico são fundamentais na avaliação do paciente com suspeita de HA ou HA confirmada.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0" indent="0" algn="just">
              <a:spcAft>
                <a:spcPts val="18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●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A medida correta da pressão arterial deve ser praticada.</a:t>
            </a:r>
            <a:endParaRPr lang="pt-BR" sz="1800" b="1" spc="-8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  <a:sym typeface="+mn-ea"/>
            </a:endParaRPr>
          </a:p>
        </p:txBody>
      </p:sp>
      <p:sp>
        <p:nvSpPr>
          <p:cNvPr id="21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MENSAGEM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2ABA1B23-2FCF-490C-AA7A-80C43C619E3B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>
            <a:off x="3087370" y="897202"/>
            <a:ext cx="5701030" cy="383730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11" name="Triângulo isósceles 1"/>
          <p:cNvSpPr/>
          <p:nvPr/>
        </p:nvSpPr>
        <p:spPr>
          <a:xfrm>
            <a:off x="2804160" y="566367"/>
            <a:ext cx="6310630" cy="4387850"/>
          </a:xfrm>
          <a:prstGeom prst="triangle">
            <a:avLst/>
          </a:prstGeom>
          <a:solidFill>
            <a:schemeClr val="bg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35797" y="510417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ANAMNESE</a:t>
            </a:r>
          </a:p>
        </p:txBody>
      </p:sp>
      <p:sp>
        <p:nvSpPr>
          <p:cNvPr id="5" name="CaixaDeTexto 3"/>
          <p:cNvSpPr txBox="1"/>
          <p:nvPr/>
        </p:nvSpPr>
        <p:spPr>
          <a:xfrm>
            <a:off x="1514932" y="4735548"/>
            <a:ext cx="286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EXAME </a:t>
            </a:r>
          </a:p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FÍSICO</a:t>
            </a:r>
          </a:p>
        </p:txBody>
      </p:sp>
      <p:sp>
        <p:nvSpPr>
          <p:cNvPr id="6" name="CaixaDeTexto 4"/>
          <p:cNvSpPr txBox="1"/>
          <p:nvPr/>
        </p:nvSpPr>
        <p:spPr>
          <a:xfrm>
            <a:off x="7368780" y="4735548"/>
            <a:ext cx="2839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EXAMES </a:t>
            </a:r>
          </a:p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LABORATORIAIS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97960" y="2747592"/>
            <a:ext cx="3923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Avaliação Clínica </a:t>
            </a:r>
          </a:p>
          <a:p>
            <a:pPr algn="ctr"/>
            <a:r>
              <a:rPr lang="pt-BR"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e Laboratorial</a:t>
            </a:r>
            <a:endParaRPr lang="pt-BR" sz="2000" dirty="0">
              <a:solidFill>
                <a:srgbClr val="C00000"/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r>
              <a:rPr lang="pt-BR"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do Hipertenso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7FF8A29-B907-4020-8FE9-B3F15B049F8B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COM A FINALIDADE DE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1533752" y="1764145"/>
            <a:ext cx="8816748" cy="3408219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13708" y="2118521"/>
            <a:ext cx="7564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Confirmar o diagnóstico de HA primária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Afastar causas secundárias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Avaliar lesões em órgãos alvo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Detectar comorbidades</a:t>
            </a:r>
          </a:p>
          <a:p>
            <a:pPr algn="ctr"/>
            <a:endParaRPr lang="pt-BR" sz="20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endParaRPr lang="pt-BR" sz="20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Estratificar o estágio/ risco CV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para uma terapêutica e metas terapêuticas mais adequadas.</a:t>
            </a:r>
          </a:p>
        </p:txBody>
      </p:sp>
      <p:sp>
        <p:nvSpPr>
          <p:cNvPr id="20" name="Seta para baixo 4"/>
          <p:cNvSpPr/>
          <p:nvPr/>
        </p:nvSpPr>
        <p:spPr>
          <a:xfrm>
            <a:off x="5950806" y="3500829"/>
            <a:ext cx="290386" cy="373353"/>
          </a:xfrm>
          <a:prstGeom prst="downArrow">
            <a:avLst/>
          </a:prstGeom>
          <a:solidFill>
            <a:srgbClr val="C8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7D12318-784A-4E21-9045-6131BB8FC492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/>
          <p:nvPr/>
        </p:nvSpPr>
        <p:spPr>
          <a:xfrm>
            <a:off x="1645545" y="1634643"/>
            <a:ext cx="89009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Tempo de diagnóstico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Evolução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Tratamentos prévios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Uso de medicamentos anti-hipertensivos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Antecedentes pessoais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História familiar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Outros fatores de risco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Comorbidades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Aspectos psicossociais e socioeconômicos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Elementos de causa secundária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endParaRPr lang="pt-BR" sz="2000" spc="-8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303EC3AA-B0FE-4152-82E1-EEF75A8C04EA}"/>
              </a:ext>
            </a:extLst>
          </p:cNvPr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ANAMNESE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E4F6AD36-03C2-471A-889C-C6B4C02EB838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/>
          <p:nvPr/>
        </p:nvSpPr>
        <p:spPr>
          <a:xfrm>
            <a:off x="542607" y="982662"/>
            <a:ext cx="111067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Medição da PA nos dois braços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Peso, altura (IMC), FC, Cintura Abdominal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SINAIS DE LOA</a:t>
            </a: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Cérebro: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déficits motores ou sensoriais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Retina: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fundo de olho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Artérias: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pulsos (assimetrias ou reduções, lesões cutâneas e sopros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Coração: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ictus, B3, B4, sopros, arritmias, edema periférico, crepitações pulmonares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endParaRPr lang="pt-BR" sz="16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SINAIS DE CAUSAS SECUNDÁRIAS</a:t>
            </a: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Características </a:t>
            </a:r>
            <a:r>
              <a:rPr lang="pt-BR" sz="16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Cushingóides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Abdome: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rins aumentados (policístico)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- sopros (renovascular- </a:t>
            </a:r>
            <a:r>
              <a:rPr lang="pt-BR" sz="12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CoA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ou ramos)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Pulsos femorais: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↓(</a:t>
            </a:r>
            <a:r>
              <a:rPr lang="pt-BR" sz="16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CoA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ou ramos)</a:t>
            </a:r>
            <a:endParaRPr lang="pt-BR" sz="16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l-G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Δ</a:t>
            </a: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da PA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nos braços (</a:t>
            </a:r>
            <a:r>
              <a:rPr lang="pt-BR" sz="16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CoA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ou estenose de subclávia)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68506" y="2365313"/>
            <a:ext cx="759841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68506" y="4289076"/>
            <a:ext cx="759841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8">
            <a:extLst>
              <a:ext uri="{FF2B5EF4-FFF2-40B4-BE49-F238E27FC236}">
                <a16:creationId xmlns:a16="http://schemas.microsoft.com/office/drawing/2014/main" id="{7362DC6A-D381-4F82-B3A6-CED1B64CF100}"/>
              </a:ext>
            </a:extLst>
          </p:cNvPr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EXAME FÍSICO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50ACD7BD-6622-4872-9B7E-36C9BB862EC7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/>
          <p:nvPr/>
        </p:nvSpPr>
        <p:spPr>
          <a:xfrm>
            <a:off x="1667510" y="1435561"/>
            <a:ext cx="88569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Idade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(mulher &gt; 65 anos e homem &gt; 55 anos) </a:t>
            </a:r>
            <a:endParaRPr lang="pt-BR" sz="15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Tabagismo 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Dislipidemia: 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Triglicerídeos (TG) &gt; 150 mg/</a:t>
            </a:r>
            <a:r>
              <a:rPr lang="pt-BR" sz="15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dL</a:t>
            </a: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; LDL-c &gt; 100 mg/</a:t>
            </a:r>
            <a:r>
              <a:rPr lang="pt-BR" sz="15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dL</a:t>
            </a: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; HDL-c &lt; 40 mg/</a:t>
            </a:r>
            <a:r>
              <a:rPr lang="pt-BR" sz="1500" b="1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dL</a:t>
            </a: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i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Diabetes Mellitus </a:t>
            </a: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ou </a:t>
            </a:r>
            <a:r>
              <a:rPr lang="pt-BR" sz="1500" b="1" dirty="0" err="1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Pré</a:t>
            </a: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-Diabetes 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História familiar prematura de DCV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em mulher &lt;65 anos e homem &lt; 55 anos </a:t>
            </a:r>
            <a:endParaRPr lang="pt-BR" sz="15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Pressão de pulso em idosos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PP= (PAS-PAD) &gt; 65 mmHg </a:t>
            </a:r>
            <a:endParaRPr lang="pt-BR" sz="15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ITB anormal 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História patológica pregressa de pré-eclâmpsia </a:t>
            </a:r>
            <a:endParaRPr lang="pt-BR" sz="1500" b="1" dirty="0">
              <a:solidFill>
                <a:srgbClr val="C00000"/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Obesidade central: </a:t>
            </a:r>
            <a:br>
              <a:rPr lang="pt-BR" sz="15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</a:b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sym typeface="+mn-ea"/>
              </a:rPr>
              <a:t>I</a:t>
            </a: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</a:rPr>
              <a:t>MC &lt;24,9 Kg/m2 (normal); entre 25 e 29,9 Kg/m2 (sobrepeso); &gt;30 Kg/m2 (obesidade)</a:t>
            </a:r>
            <a:endParaRPr lang="pt-BR" sz="15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sym typeface="+mn-ea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FATORES DE RISCO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4133791" y="689457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CARDIOVASCULARES ADICIONAIS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56A04BD-6498-49F9-A07F-197292963D7A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641792" y="2872899"/>
            <a:ext cx="4908550" cy="595312"/>
          </a:xfrm>
        </p:spPr>
        <p:txBody>
          <a:bodyPr/>
          <a:lstStyle/>
          <a:p>
            <a:r>
              <a:rPr lang="pt-BR" dirty="0"/>
              <a:t>EXAMES COMPLEMENTARES DE ROTINA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/>
          <p:nvPr/>
        </p:nvSpPr>
        <p:spPr>
          <a:xfrm>
            <a:off x="1936028" y="1941908"/>
            <a:ext cx="8319944" cy="350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Análise de urina  	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Potássio plasmático 	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Glicemia de jejum e HbA1c 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Colesterol total, HDL-c e triglicérides plasmáticos 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Creatinina plasmática 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Estimativa do ritmo de filtração glomerular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(formulas MDRD ou CKD-EPI- 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http://mdrd.com/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)	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Ácido úrico plasmático 	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Eletrocardiograma convencional</a:t>
            </a:r>
            <a:endParaRPr lang="pt-BR" sz="1800" b="1" spc="-8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1464" y="981599"/>
            <a:ext cx="700223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  <a:sym typeface="+mn-ea"/>
              </a:rPr>
              <a:t>(lesões em órgãos alvo, comorbidades, causas secundárias)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786150B3-0E7B-4267-B605-FEF211158FEE}"/>
              </a:ext>
            </a:extLst>
          </p:cNvPr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EXAMES COMPLEMENTARES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32172463-4E29-4463-AA08-F7474233DE51}"/>
              </a:ext>
            </a:extLst>
          </p:cNvPr>
          <p:cNvSpPr txBox="1"/>
          <p:nvPr/>
        </p:nvSpPr>
        <p:spPr>
          <a:xfrm>
            <a:off x="6655319" y="683183"/>
            <a:ext cx="42805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ROTINA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7F86AA6-C4DD-4325-94D4-813C2D203BC7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866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Calibri</vt:lpstr>
      <vt:lpstr>Montserrat Medium</vt:lpstr>
      <vt:lpstr>Montserrat ExtraBold</vt:lpstr>
      <vt:lpstr>Montserrat</vt:lpstr>
      <vt:lpstr>Arial</vt:lpstr>
      <vt:lpstr>Montserrat SemiBold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181</cp:revision>
  <dcterms:created xsi:type="dcterms:W3CDTF">2021-03-09T16:10:00Z</dcterms:created>
  <dcterms:modified xsi:type="dcterms:W3CDTF">2021-04-03T12:54:36Z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