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4" r:id="rId2"/>
    <p:sldId id="335" r:id="rId3"/>
    <p:sldId id="1803" r:id="rId4"/>
    <p:sldId id="1819" r:id="rId5"/>
    <p:sldId id="1820" r:id="rId6"/>
    <p:sldId id="1821" r:id="rId7"/>
    <p:sldId id="1822" r:id="rId8"/>
    <p:sldId id="1823" r:id="rId9"/>
    <p:sldId id="1824" r:id="rId10"/>
    <p:sldId id="1825" r:id="rId11"/>
    <p:sldId id="1826" r:id="rId12"/>
    <p:sldId id="1827" r:id="rId13"/>
    <p:sldId id="1788" r:id="rId14"/>
    <p:sldId id="1828" r:id="rId15"/>
    <p:sldId id="1829" r:id="rId16"/>
    <p:sldId id="1830" r:id="rId17"/>
    <p:sldId id="1831" r:id="rId18"/>
    <p:sldId id="1832" r:id="rId19"/>
    <p:sldId id="1833" r:id="rId20"/>
    <p:sldId id="1787" r:id="rId21"/>
    <p:sldId id="337" r:id="rId22"/>
  </p:sldIdLst>
  <p:sldSz cx="12192000" cy="6858000"/>
  <p:notesSz cx="7102475" cy="10233025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Montserrat Black" panose="020B0604020202020204" charset="0"/>
      <p:bold r:id="rId33"/>
      <p:boldItalic r:id="rId34"/>
    </p:embeddedFont>
    <p:embeddedFont>
      <p:font typeface="Montserrat ExtraBold" panose="020B0604020202020204" charset="0"/>
      <p:bold r:id="rId35"/>
      <p:boldItalic r:id="rId36"/>
    </p:embeddedFont>
    <p:embeddedFont>
      <p:font typeface="Montserrat Medium" panose="020B0604020202020204" charset="0"/>
      <p:regular r:id="rId37"/>
      <p:italic r:id="rId38"/>
    </p:embeddedFont>
    <p:embeddedFont>
      <p:font typeface="Montserrat SemiBold" panose="020B060402020202020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38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34">
          <p15:clr>
            <a:srgbClr val="A4A3A4"/>
          </p15:clr>
        </p15:guide>
        <p15:guide id="2" pos="22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61D25"/>
    <a:srgbClr val="C80030"/>
    <a:srgbClr val="FF4B4B"/>
    <a:srgbClr val="4E085C"/>
    <a:srgbClr val="0066CC"/>
    <a:srgbClr val="F9F9F9"/>
    <a:srgbClr val="F2F2F2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E70F6-C1B9-4FE6-A966-992B25416206}" v="4" dt="2021-04-03T12:42:35.134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446" y="72"/>
      </p:cViewPr>
      <p:guideLst>
        <p:guide orient="horz" pos="2168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234"/>
        <p:guide pos="2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B8BE70F6-C1B9-4FE6-A966-992B25416206}"/>
    <pc:docChg chg="custSel modSld">
      <pc:chgData name="Audes Feitosa" userId="92476b2894f26070" providerId="LiveId" clId="{B8BE70F6-C1B9-4FE6-A966-992B25416206}" dt="2021-04-03T12:42:35.134" v="236"/>
      <pc:docMkLst>
        <pc:docMk/>
      </pc:docMkLst>
      <pc:sldChg chg="addSp delSp modSp mod">
        <pc:chgData name="Audes Feitosa" userId="92476b2894f26070" providerId="LiveId" clId="{B8BE70F6-C1B9-4FE6-A966-992B25416206}" dt="2021-04-03T12:42:35.134" v="236"/>
        <pc:sldMkLst>
          <pc:docMk/>
          <pc:sldMk cId="0" sldId="1787"/>
        </pc:sldMkLst>
        <pc:spChg chg="del">
          <ac:chgData name="Audes Feitosa" userId="92476b2894f26070" providerId="LiveId" clId="{B8BE70F6-C1B9-4FE6-A966-992B25416206}" dt="2021-04-03T12:42:33.720" v="235" actId="478"/>
          <ac:spMkLst>
            <pc:docMk/>
            <pc:sldMk cId="0" sldId="1787"/>
            <ac:spMk id="11" creationId="{A44C4C66-CACC-4774-AAC9-7F06D20AF7F7}"/>
          </ac:spMkLst>
        </pc:spChg>
        <pc:spChg chg="add mod">
          <ac:chgData name="Audes Feitosa" userId="92476b2894f26070" providerId="LiveId" clId="{B8BE70F6-C1B9-4FE6-A966-992B25416206}" dt="2021-04-03T12:42:35.134" v="236"/>
          <ac:spMkLst>
            <pc:docMk/>
            <pc:sldMk cId="0" sldId="1787"/>
            <ac:spMk id="12" creationId="{77D83AE3-A932-45EF-84CD-88F4995B97C2}"/>
          </ac:spMkLst>
        </pc:spChg>
      </pc:sldChg>
      <pc:sldChg chg="addSp delSp modSp mod">
        <pc:chgData name="Audes Feitosa" userId="92476b2894f26070" providerId="LiveId" clId="{B8BE70F6-C1B9-4FE6-A966-992B25416206}" dt="2021-04-03T12:40:56.088" v="189"/>
        <pc:sldMkLst>
          <pc:docMk/>
          <pc:sldMk cId="0" sldId="1788"/>
        </pc:sldMkLst>
        <pc:spChg chg="del">
          <ac:chgData name="Audes Feitosa" userId="92476b2894f26070" providerId="LiveId" clId="{B8BE70F6-C1B9-4FE6-A966-992B25416206}" dt="2021-04-03T12:40:55.225" v="188" actId="478"/>
          <ac:spMkLst>
            <pc:docMk/>
            <pc:sldMk cId="0" sldId="1788"/>
            <ac:spMk id="7" creationId="{45A7E438-149F-4265-A798-7692E1740B35}"/>
          </ac:spMkLst>
        </pc:spChg>
        <pc:spChg chg="add mod">
          <ac:chgData name="Audes Feitosa" userId="92476b2894f26070" providerId="LiveId" clId="{B8BE70F6-C1B9-4FE6-A966-992B25416206}" dt="2021-04-03T12:40:56.088" v="189"/>
          <ac:spMkLst>
            <pc:docMk/>
            <pc:sldMk cId="0" sldId="1788"/>
            <ac:spMk id="8" creationId="{B15264F6-FBB5-4489-8E7B-17598F0C86B8}"/>
          </ac:spMkLst>
        </pc:spChg>
      </pc:sldChg>
      <pc:sldChg chg="modSp mod">
        <pc:chgData name="Audes Feitosa" userId="92476b2894f26070" providerId="LiveId" clId="{B8BE70F6-C1B9-4FE6-A966-992B25416206}" dt="2021-04-03T12:38:03.144" v="16" actId="1035"/>
        <pc:sldMkLst>
          <pc:docMk/>
          <pc:sldMk cId="0" sldId="1803"/>
        </pc:sldMkLst>
        <pc:spChg chg="mod">
          <ac:chgData name="Audes Feitosa" userId="92476b2894f26070" providerId="LiveId" clId="{B8BE70F6-C1B9-4FE6-A966-992B25416206}" dt="2021-04-03T12:38:03.144" v="16" actId="1035"/>
          <ac:spMkLst>
            <pc:docMk/>
            <pc:sldMk cId="0" sldId="1803"/>
            <ac:spMk id="4" creationId="{00000000-0000-0000-0000-000000000000}"/>
          </ac:spMkLst>
        </pc:spChg>
      </pc:sldChg>
      <pc:sldChg chg="modSp mod">
        <pc:chgData name="Audes Feitosa" userId="92476b2894f26070" providerId="LiveId" clId="{B8BE70F6-C1B9-4FE6-A966-992B25416206}" dt="2021-04-03T12:38:17.520" v="38" actId="1035"/>
        <pc:sldMkLst>
          <pc:docMk/>
          <pc:sldMk cId="0" sldId="1819"/>
        </pc:sldMkLst>
        <pc:spChg chg="mod">
          <ac:chgData name="Audes Feitosa" userId="92476b2894f26070" providerId="LiveId" clId="{B8BE70F6-C1B9-4FE6-A966-992B25416206}" dt="2021-04-03T12:38:17.520" v="38" actId="1035"/>
          <ac:spMkLst>
            <pc:docMk/>
            <pc:sldMk cId="0" sldId="1819"/>
            <ac:spMk id="4" creationId="{00000000-0000-0000-0000-000000000000}"/>
          </ac:spMkLst>
        </pc:spChg>
      </pc:sldChg>
      <pc:sldChg chg="addSp delSp modSp mod">
        <pc:chgData name="Audes Feitosa" userId="92476b2894f26070" providerId="LiveId" clId="{B8BE70F6-C1B9-4FE6-A966-992B25416206}" dt="2021-04-03T12:38:33.346" v="40"/>
        <pc:sldMkLst>
          <pc:docMk/>
          <pc:sldMk cId="0" sldId="1820"/>
        </pc:sldMkLst>
        <pc:spChg chg="del">
          <ac:chgData name="Audes Feitosa" userId="92476b2894f26070" providerId="LiveId" clId="{B8BE70F6-C1B9-4FE6-A966-992B25416206}" dt="2021-04-03T12:38:32.507" v="39" actId="478"/>
          <ac:spMkLst>
            <pc:docMk/>
            <pc:sldMk cId="0" sldId="1820"/>
            <ac:spMk id="4" creationId="{00000000-0000-0000-0000-000000000000}"/>
          </ac:spMkLst>
        </pc:spChg>
        <pc:spChg chg="add mod">
          <ac:chgData name="Audes Feitosa" userId="92476b2894f26070" providerId="LiveId" clId="{B8BE70F6-C1B9-4FE6-A966-992B25416206}" dt="2021-04-03T12:38:33.346" v="40"/>
          <ac:spMkLst>
            <pc:docMk/>
            <pc:sldMk cId="0" sldId="1820"/>
            <ac:spMk id="8" creationId="{FD5226A8-B584-47AE-9700-F488D46A9145}"/>
          </ac:spMkLst>
        </pc:spChg>
      </pc:sldChg>
      <pc:sldChg chg="modSp mod">
        <pc:chgData name="Audes Feitosa" userId="92476b2894f26070" providerId="LiveId" clId="{B8BE70F6-C1B9-4FE6-A966-992B25416206}" dt="2021-04-03T12:39:04.548" v="57" actId="1036"/>
        <pc:sldMkLst>
          <pc:docMk/>
          <pc:sldMk cId="0" sldId="1821"/>
        </pc:sldMkLst>
        <pc:spChg chg="mod">
          <ac:chgData name="Audes Feitosa" userId="92476b2894f26070" providerId="LiveId" clId="{B8BE70F6-C1B9-4FE6-A966-992B25416206}" dt="2021-04-03T12:39:04.548" v="57" actId="1036"/>
          <ac:spMkLst>
            <pc:docMk/>
            <pc:sldMk cId="0" sldId="1821"/>
            <ac:spMk id="4" creationId="{00000000-0000-0000-0000-000000000000}"/>
          </ac:spMkLst>
        </pc:spChg>
      </pc:sldChg>
      <pc:sldChg chg="modSp mod">
        <pc:chgData name="Audes Feitosa" userId="92476b2894f26070" providerId="LiveId" clId="{B8BE70F6-C1B9-4FE6-A966-992B25416206}" dt="2021-04-03T12:39:13.067" v="78" actId="1038"/>
        <pc:sldMkLst>
          <pc:docMk/>
          <pc:sldMk cId="0" sldId="1822"/>
        </pc:sldMkLst>
        <pc:spChg chg="mod">
          <ac:chgData name="Audes Feitosa" userId="92476b2894f26070" providerId="LiveId" clId="{B8BE70F6-C1B9-4FE6-A966-992B25416206}" dt="2021-04-03T12:39:13.067" v="78" actId="1038"/>
          <ac:spMkLst>
            <pc:docMk/>
            <pc:sldMk cId="0" sldId="1822"/>
            <ac:spMk id="4" creationId="{00000000-0000-0000-0000-000000000000}"/>
          </ac:spMkLst>
        </pc:spChg>
      </pc:sldChg>
      <pc:sldChg chg="modSp mod">
        <pc:chgData name="Audes Feitosa" userId="92476b2894f26070" providerId="LiveId" clId="{B8BE70F6-C1B9-4FE6-A966-992B25416206}" dt="2021-04-03T12:39:59.608" v="160" actId="1036"/>
        <pc:sldMkLst>
          <pc:docMk/>
          <pc:sldMk cId="0" sldId="1824"/>
        </pc:sldMkLst>
        <pc:spChg chg="mod">
          <ac:chgData name="Audes Feitosa" userId="92476b2894f26070" providerId="LiveId" clId="{B8BE70F6-C1B9-4FE6-A966-992B25416206}" dt="2021-04-03T12:39:59.608" v="160" actId="1036"/>
          <ac:spMkLst>
            <pc:docMk/>
            <pc:sldMk cId="0" sldId="1824"/>
            <ac:spMk id="4" creationId="{00000000-0000-0000-0000-000000000000}"/>
          </ac:spMkLst>
        </pc:spChg>
      </pc:sldChg>
      <pc:sldChg chg="modSp mod">
        <pc:chgData name="Audes Feitosa" userId="92476b2894f26070" providerId="LiveId" clId="{B8BE70F6-C1B9-4FE6-A966-992B25416206}" dt="2021-04-03T12:40:21.318" v="187" actId="1036"/>
        <pc:sldMkLst>
          <pc:docMk/>
          <pc:sldMk cId="0" sldId="1826"/>
        </pc:sldMkLst>
        <pc:spChg chg="mod">
          <ac:chgData name="Audes Feitosa" userId="92476b2894f26070" providerId="LiveId" clId="{B8BE70F6-C1B9-4FE6-A966-992B25416206}" dt="2021-04-03T12:40:21.318" v="187" actId="1036"/>
          <ac:spMkLst>
            <pc:docMk/>
            <pc:sldMk cId="0" sldId="1826"/>
            <ac:spMk id="6" creationId="{912E453C-4A04-44A1-8966-2FC004F1E2B9}"/>
          </ac:spMkLst>
        </pc:spChg>
      </pc:sldChg>
      <pc:sldChg chg="addSp delSp modSp mod">
        <pc:chgData name="Audes Feitosa" userId="92476b2894f26070" providerId="LiveId" clId="{B8BE70F6-C1B9-4FE6-A966-992B25416206}" dt="2021-04-03T12:41:04.890" v="191"/>
        <pc:sldMkLst>
          <pc:docMk/>
          <pc:sldMk cId="0" sldId="1828"/>
        </pc:sldMkLst>
        <pc:spChg chg="del">
          <ac:chgData name="Audes Feitosa" userId="92476b2894f26070" providerId="LiveId" clId="{B8BE70F6-C1B9-4FE6-A966-992B25416206}" dt="2021-04-03T12:41:04.037" v="190" actId="478"/>
          <ac:spMkLst>
            <pc:docMk/>
            <pc:sldMk cId="0" sldId="1828"/>
            <ac:spMk id="7" creationId="{1CF44460-C1B3-4547-B1D6-0F02E8318F1E}"/>
          </ac:spMkLst>
        </pc:spChg>
        <pc:spChg chg="add mod">
          <ac:chgData name="Audes Feitosa" userId="92476b2894f26070" providerId="LiveId" clId="{B8BE70F6-C1B9-4FE6-A966-992B25416206}" dt="2021-04-03T12:41:04.890" v="191"/>
          <ac:spMkLst>
            <pc:docMk/>
            <pc:sldMk cId="0" sldId="1828"/>
            <ac:spMk id="8" creationId="{9DDAB61B-CD6C-4924-BD0F-65033A77B819}"/>
          </ac:spMkLst>
        </pc:spChg>
      </pc:sldChg>
      <pc:sldChg chg="modSp mod">
        <pc:chgData name="Audes Feitosa" userId="92476b2894f26070" providerId="LiveId" clId="{B8BE70F6-C1B9-4FE6-A966-992B25416206}" dt="2021-04-03T12:41:29.341" v="230" actId="1036"/>
        <pc:sldMkLst>
          <pc:docMk/>
          <pc:sldMk cId="0" sldId="1830"/>
        </pc:sldMkLst>
        <pc:spChg chg="mod">
          <ac:chgData name="Audes Feitosa" userId="92476b2894f26070" providerId="LiveId" clId="{B8BE70F6-C1B9-4FE6-A966-992B25416206}" dt="2021-04-03T12:41:29.341" v="230" actId="1036"/>
          <ac:spMkLst>
            <pc:docMk/>
            <pc:sldMk cId="0" sldId="1830"/>
            <ac:spMk id="11" creationId="{00000000-0000-0000-0000-000000000000}"/>
          </ac:spMkLst>
        </pc:spChg>
      </pc:sldChg>
      <pc:sldChg chg="modSp mod">
        <pc:chgData name="Audes Feitosa" userId="92476b2894f26070" providerId="LiveId" clId="{B8BE70F6-C1B9-4FE6-A966-992B25416206}" dt="2021-04-03T12:41:41.648" v="232" actId="1076"/>
        <pc:sldMkLst>
          <pc:docMk/>
          <pc:sldMk cId="0" sldId="1831"/>
        </pc:sldMkLst>
        <pc:spChg chg="mod">
          <ac:chgData name="Audes Feitosa" userId="92476b2894f26070" providerId="LiveId" clId="{B8BE70F6-C1B9-4FE6-A966-992B25416206}" dt="2021-04-03T12:41:41.648" v="232" actId="1076"/>
          <ac:spMkLst>
            <pc:docMk/>
            <pc:sldMk cId="0" sldId="1831"/>
            <ac:spMk id="5" creationId="{00000000-0000-0000-0000-000000000000}"/>
          </ac:spMkLst>
        </pc:spChg>
      </pc:sldChg>
      <pc:sldChg chg="modSp mod">
        <pc:chgData name="Audes Feitosa" userId="92476b2894f26070" providerId="LiveId" clId="{B8BE70F6-C1B9-4FE6-A966-992B25416206}" dt="2021-04-03T12:41:47.185" v="233" actId="1076"/>
        <pc:sldMkLst>
          <pc:docMk/>
          <pc:sldMk cId="0" sldId="1832"/>
        </pc:sldMkLst>
        <pc:spChg chg="mod">
          <ac:chgData name="Audes Feitosa" userId="92476b2894f26070" providerId="LiveId" clId="{B8BE70F6-C1B9-4FE6-A966-992B25416206}" dt="2021-04-03T12:41:47.185" v="233" actId="1076"/>
          <ac:spMkLst>
            <pc:docMk/>
            <pc:sldMk cId="0" sldId="1832"/>
            <ac:spMk id="4" creationId="{00000000-0000-0000-0000-000000000000}"/>
          </ac:spMkLst>
        </pc:spChg>
      </pc:sldChg>
      <pc:sldChg chg="modSp mod">
        <pc:chgData name="Audes Feitosa" userId="92476b2894f26070" providerId="LiveId" clId="{B8BE70F6-C1B9-4FE6-A966-992B25416206}" dt="2021-04-03T12:41:54.137" v="234" actId="1076"/>
        <pc:sldMkLst>
          <pc:docMk/>
          <pc:sldMk cId="0" sldId="1833"/>
        </pc:sldMkLst>
        <pc:spChg chg="mod">
          <ac:chgData name="Audes Feitosa" userId="92476b2894f26070" providerId="LiveId" clId="{B8BE70F6-C1B9-4FE6-A966-992B25416206}" dt="2021-04-03T12:41:54.137" v="234" actId="1076"/>
          <ac:spMkLst>
            <pc:docMk/>
            <pc:sldMk cId="0" sldId="1833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03/04/2021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r>
              <a:rPr lang="pt-BR" dirty="0"/>
              <a:t>SCORE OBTIDO ATRAVÉS DA SOMA DAS PONTUAÇÕES DE CADA PARÂMETRO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098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PRESSÃO ARTERIAL </a:t>
            </a:r>
          </a:p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E DANO VASCULAR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67205" y="3893820"/>
            <a:ext cx="52971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AvenirNext LT Pro Bold" panose="020B0804020202020204" charset="0"/>
              </a:rPr>
              <a:t>Coordenador: Eduardo Costa Duarte Barbosa</a:t>
            </a:r>
          </a:p>
          <a:p>
            <a:pPr>
              <a:lnSpc>
                <a:spcPct val="100000"/>
              </a:lnSpc>
            </a:pPr>
            <a:r>
              <a:rPr lang="pt-B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AvenirNext LT Pro Bold" panose="020B0804020202020204" charset="0"/>
              </a:rPr>
              <a:t>Coordenador Adjunto: Flávio Danni Fuchs</a:t>
            </a:r>
          </a:p>
          <a:p>
            <a:pPr>
              <a:lnSpc>
                <a:spcPct val="100000"/>
              </a:lnSpc>
            </a:pPr>
            <a:r>
              <a:rPr lang="pt-B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AvenirNext LT Pro Bold" panose="020B0804020202020204" charset="0"/>
              </a:rPr>
              <a:t>Membros: Bruna Eibel, José Geraldo Mill, Rogério Toshiro Passos Okawa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266677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2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pic>
        <p:nvPicPr>
          <p:cNvPr id="2" name="Imagem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542" t="47146" r="19766" b="21604"/>
          <a:stretch>
            <a:fillRect/>
          </a:stretch>
        </p:blipFill>
        <p:spPr>
          <a:xfrm>
            <a:off x="291464" y="1349688"/>
            <a:ext cx="7716463" cy="1945327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2419033" y="4017645"/>
            <a:ext cx="1950720" cy="946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4542473" y="3072765"/>
            <a:ext cx="1950720" cy="8470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4542473" y="4018280"/>
            <a:ext cx="1950720" cy="8470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4542473" y="4963160"/>
            <a:ext cx="1950720" cy="8470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4777423" y="3347085"/>
            <a:ext cx="148018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PWV &lt; 7,6 m/s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077461" y="4328795"/>
            <a:ext cx="88011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No HTN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830128" y="5233670"/>
            <a:ext cx="1374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3196 subjects &gt; 50 years</a:t>
            </a:r>
          </a:p>
        </p:txBody>
      </p:sp>
      <p:sp>
        <p:nvSpPr>
          <p:cNvPr id="21" name="Rectangles 20"/>
          <p:cNvSpPr/>
          <p:nvPr/>
        </p:nvSpPr>
        <p:spPr>
          <a:xfrm>
            <a:off x="7875270" y="3072765"/>
            <a:ext cx="1950720" cy="1211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7860983" y="4598670"/>
            <a:ext cx="1950720" cy="12115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8098473" y="3479800"/>
            <a:ext cx="15011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30,3% (50 - 59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years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)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8296275" y="5099685"/>
            <a:ext cx="11055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1% (&gt; 70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years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)</a:t>
            </a:r>
          </a:p>
        </p:txBody>
      </p:sp>
      <p:sp>
        <p:nvSpPr>
          <p:cNvPr id="7" name="Seta: para a Direita 6"/>
          <p:cNvSpPr/>
          <p:nvPr/>
        </p:nvSpPr>
        <p:spPr>
          <a:xfrm>
            <a:off x="2199323" y="3198495"/>
            <a:ext cx="3758565" cy="2540000"/>
          </a:xfrm>
          <a:prstGeom prst="rightArrow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E085C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31148" y="4222750"/>
            <a:ext cx="11569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en-US" sz="3200">
                <a:solidFill>
                  <a:srgbClr val="C00000"/>
                </a:solidFill>
                <a:latin typeface="Montserrat Black" panose="00000A00000000000000" charset="0"/>
                <a:cs typeface="Montserrat Black" panose="00000A00000000000000" charset="0"/>
              </a:rPr>
              <a:t>HVA</a:t>
            </a:r>
          </a:p>
        </p:txBody>
      </p:sp>
      <p:sp>
        <p:nvSpPr>
          <p:cNvPr id="4" name="Seta: para a Direita 6"/>
          <p:cNvSpPr/>
          <p:nvPr/>
        </p:nvSpPr>
        <p:spPr>
          <a:xfrm rot="5400000">
            <a:off x="8067040" y="3940175"/>
            <a:ext cx="1510665" cy="1052830"/>
          </a:xfrm>
          <a:prstGeom prst="rightArrow">
            <a:avLst/>
          </a:prstGeom>
          <a:solidFill>
            <a:srgbClr val="C0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E085C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CFDF5315-1057-4CBB-956A-A8F81DFC0DD6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75454"/>
              </p:ext>
            </p:extLst>
          </p:nvPr>
        </p:nvGraphicFramePr>
        <p:xfrm>
          <a:off x="1565910" y="1211580"/>
          <a:ext cx="8936355" cy="48304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75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</a:rPr>
                        <a:t>Acronym</a:t>
                      </a:r>
                      <a:endParaRPr lang="pt-BR" sz="1400" b="1" dirty="0" err="1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Black" panose="00000A00000000000000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 err="1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</a:rPr>
                        <a:t>Definition</a:t>
                      </a:r>
                      <a:endParaRPr lang="pt-BR" sz="1400" b="1" dirty="0" err="1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Black" panose="00000A00000000000000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</a:rPr>
                        <a:t>Score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Black" panose="00000A00000000000000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15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S</a:t>
                      </a:r>
                      <a:endParaRPr lang="pt-B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Peripheral</a:t>
                      </a: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Systolic</a:t>
                      </a: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Blood</a:t>
                      </a: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Pressure</a:t>
                      </a:r>
                      <a:endParaRPr lang="pt-BR" sz="1400" b="1" dirty="0" err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&lt;140 mmHg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0</a:t>
                      </a: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140–159 mmHg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3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160-179 mmHg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5</a:t>
                      </a: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≥180 mmHg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6</a:t>
                      </a: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535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A</a:t>
                      </a:r>
                      <a:endParaRPr lang="pt-B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Age</a:t>
                      </a:r>
                      <a:endParaRPr lang="pt-BR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&lt;50 </a:t>
                      </a:r>
                      <a:r>
                        <a:rPr lang="pt-B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years</a:t>
                      </a:r>
                      <a:endParaRPr lang="pt-BR" sz="14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0</a:t>
                      </a: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50–59 </a:t>
                      </a:r>
                      <a:r>
                        <a:rPr lang="pt-B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years</a:t>
                      </a:r>
                      <a:endParaRPr lang="pt-BR" sz="14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</a:t>
                      </a: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60–69 </a:t>
                      </a:r>
                      <a:r>
                        <a:rPr lang="pt-B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years</a:t>
                      </a:r>
                      <a:endParaRPr lang="pt-BR" sz="14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4</a:t>
                      </a:r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8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≥70 </a:t>
                      </a:r>
                      <a:r>
                        <a:rPr lang="pt-B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years</a:t>
                      </a:r>
                      <a:endParaRPr lang="pt-BR" sz="14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6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53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G</a:t>
                      </a:r>
                      <a:endParaRPr lang="pt-B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Fasting</a:t>
                      </a: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glucose</a:t>
                      </a:r>
                      <a:endParaRPr lang="pt-BR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&lt;126 mg/dl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0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≥126 mg/dl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90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</a:t>
                      </a:r>
                      <a:endParaRPr lang="pt-B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CKD-EPI </a:t>
                      </a:r>
                      <a:r>
                        <a:rPr lang="pt-BR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estimated</a:t>
                      </a: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glomerular </a:t>
                      </a:r>
                      <a:r>
                        <a:rPr lang="pt-BR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filtration</a:t>
                      </a: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rate</a:t>
                      </a:r>
                      <a:endParaRPr lang="pt-BR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8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≥90 ml/min per 1.73 m</a:t>
                      </a:r>
                      <a:r>
                        <a:rPr lang="pt-BR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</a:t>
                      </a:r>
                      <a:endParaRPr lang="pt-BR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0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60–89 ml/min per 1.73 m</a:t>
                      </a:r>
                      <a:r>
                        <a:rPr lang="pt-BR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</a:t>
                      </a:r>
                      <a:endParaRPr lang="pt-BR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1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30–59 ml/min per 1.73 m</a:t>
                      </a:r>
                      <a:r>
                        <a:rPr lang="pt-BR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</a:t>
                      </a:r>
                      <a:endParaRPr lang="pt-BR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8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15–29 ml/min per 1.73 m</a:t>
                      </a:r>
                      <a:r>
                        <a:rPr lang="pt-BR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</a:t>
                      </a:r>
                      <a:endParaRPr lang="pt-BR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3</a:t>
                      </a:r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3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Maximum</a:t>
                      </a:r>
                      <a:r>
                        <a:rPr lang="pt-B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score</a:t>
                      </a:r>
                      <a:endParaRPr lang="pt-B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17</a:t>
                      </a:r>
                      <a:endParaRPr lang="pt-B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Text Box 19">
            <a:extLst>
              <a:ext uri="{FF2B5EF4-FFF2-40B4-BE49-F238E27FC236}">
                <a16:creationId xmlns:a16="http://schemas.microsoft.com/office/drawing/2014/main" id="{D046C485-4952-4493-A9DC-85A67C367AE7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912E453C-4A04-44A1-8966-2FC004F1E2B9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D0B12AD-F792-4989-846C-2E986892080B}"/>
              </a:ext>
            </a:extLst>
          </p:cNvPr>
          <p:cNvGrpSpPr/>
          <p:nvPr/>
        </p:nvGrpSpPr>
        <p:grpSpPr>
          <a:xfrm>
            <a:off x="1629187" y="2650929"/>
            <a:ext cx="8933625" cy="3491343"/>
            <a:chOff x="1629187" y="2650929"/>
            <a:chExt cx="8933625" cy="3491343"/>
          </a:xfrm>
        </p:grpSpPr>
        <p:pic>
          <p:nvPicPr>
            <p:cNvPr id="7" name="Imagem 1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</a:blip>
            <a:srcRect b="42981"/>
            <a:stretch>
              <a:fillRect/>
            </a:stretch>
          </p:blipFill>
          <p:spPr>
            <a:xfrm>
              <a:off x="1629187" y="2650929"/>
              <a:ext cx="8933625" cy="2947154"/>
            </a:xfrm>
            <a:prstGeom prst="rect">
              <a:avLst/>
            </a:prstGeom>
          </p:spPr>
        </p:pic>
        <p:pic>
          <p:nvPicPr>
            <p:cNvPr id="8" name="Imagem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89482"/>
            <a:stretch>
              <a:fillRect/>
            </a:stretch>
          </p:blipFill>
          <p:spPr>
            <a:xfrm>
              <a:off x="1631085" y="5598083"/>
              <a:ext cx="8929828" cy="544189"/>
            </a:xfrm>
            <a:prstGeom prst="rect">
              <a:avLst/>
            </a:prstGeom>
          </p:spPr>
        </p:pic>
      </p:grpSp>
      <p:pic>
        <p:nvPicPr>
          <p:cNvPr id="9" name="Imagem 6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 t="11921"/>
          <a:stretch>
            <a:fillRect/>
          </a:stretch>
        </p:blipFill>
        <p:spPr>
          <a:xfrm>
            <a:off x="1601833" y="1330635"/>
            <a:ext cx="4698307" cy="1110439"/>
          </a:xfrm>
          <a:prstGeom prst="rect">
            <a:avLst/>
          </a:prstGeom>
        </p:spPr>
      </p:pic>
      <p:pic>
        <p:nvPicPr>
          <p:cNvPr id="10" name="Imagem 7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>
            <a:off x="8230890" y="1682477"/>
            <a:ext cx="2359277" cy="784903"/>
          </a:xfrm>
          <a:prstGeom prst="rect">
            <a:avLst/>
          </a:prstGeom>
        </p:spPr>
      </p:pic>
      <p:sp>
        <p:nvSpPr>
          <p:cNvPr id="12" name="Retângulo 3"/>
          <p:cNvSpPr/>
          <p:nvPr/>
        </p:nvSpPr>
        <p:spPr>
          <a:xfrm>
            <a:off x="4999025" y="4052742"/>
            <a:ext cx="2602230" cy="1584232"/>
          </a:xfrm>
          <a:prstGeom prst="rect">
            <a:avLst/>
          </a:prstGeom>
          <a:noFill/>
          <a:ln w="28575" cmpd="sng">
            <a:gradFill>
              <a:gsLst>
                <a:gs pos="0">
                  <a:srgbClr val="C00000"/>
                </a:gs>
                <a:gs pos="83000">
                  <a:srgbClr val="FF0000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D03FFF3B-EDAC-4DF8-90C6-8910430D59D4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VALORES DE REFERÊNCIA - PSC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41" t="24496" r="27637" b="29364"/>
          <a:stretch>
            <a:fillRect/>
          </a:stretch>
        </p:blipFill>
        <p:spPr>
          <a:xfrm>
            <a:off x="645795" y="1215390"/>
            <a:ext cx="10534650" cy="4427220"/>
          </a:xfr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468543-9112-45DF-8B53-1354E566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41" t="24496" r="27637" b="29364"/>
          <a:stretch>
            <a:fillRect/>
          </a:stretch>
        </p:blipFill>
        <p:spPr>
          <a:xfrm>
            <a:off x="1460644" y="1730793"/>
            <a:ext cx="9308956" cy="3911817"/>
          </a:xfrm>
          <a:prstGeom prst="rect">
            <a:avLst/>
          </a:prstGeom>
          <a:noFill/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B15264F6-FBB5-4489-8E7B-17598F0C86B8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VALORES DE REFERÊNCIA - VOP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41" t="37225" r="27637" b="15045"/>
          <a:stretch>
            <a:fillRect/>
          </a:stretch>
        </p:blipFill>
        <p:spPr>
          <a:xfrm>
            <a:off x="715645" y="1259840"/>
            <a:ext cx="10492740" cy="4561840"/>
          </a:xfr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40D091B-D8E4-4F8F-BC9F-683058FA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41" t="37225" r="27637" b="15045"/>
          <a:stretch>
            <a:fillRect/>
          </a:stretch>
        </p:blipFill>
        <p:spPr>
          <a:xfrm>
            <a:off x="1789509" y="1668304"/>
            <a:ext cx="8612981" cy="3744912"/>
          </a:xfrm>
          <a:prstGeom prst="rect">
            <a:avLst/>
          </a:prstGeom>
          <a:noFill/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9DDAB61B-CD6C-4924-BD0F-65033A77B819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502323" y="1325938"/>
            <a:ext cx="9187353" cy="9503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73718" y="2711039"/>
            <a:ext cx="5431213" cy="28210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6985635" y="2800984"/>
            <a:ext cx="4998720" cy="2482215"/>
          </a:xfrm>
          <a:prstGeom prst="rect">
            <a:avLst/>
          </a:prstGeom>
        </p:spPr>
      </p:pic>
      <p:sp>
        <p:nvSpPr>
          <p:cNvPr id="6" name="CaixaDeTexto 6"/>
          <p:cNvSpPr txBox="1"/>
          <p:nvPr/>
        </p:nvSpPr>
        <p:spPr>
          <a:xfrm>
            <a:off x="177164" y="6153843"/>
            <a:ext cx="331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GB" sz="1100" dirty="0" err="1">
                <a:latin typeface="Montserrat Medium" panose="00000600000000000000" pitchFamily="2" charset="0"/>
              </a:rPr>
              <a:t>Hypertension</a:t>
            </a:r>
            <a:r>
              <a:rPr lang="pt-BR" altLang="en-GB" sz="1100" dirty="0">
                <a:latin typeface="Montserrat Medium" panose="00000600000000000000" pitchFamily="2" charset="0"/>
              </a:rPr>
              <a:t>. 1999; 34:201-206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292100" y="2383790"/>
            <a:ext cx="6403975" cy="3316605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2" name="Retângulo: Cantos Arredondados 21"/>
          <p:cNvSpPr/>
          <p:nvPr/>
        </p:nvSpPr>
        <p:spPr>
          <a:xfrm>
            <a:off x="6855460" y="2383790"/>
            <a:ext cx="5174615" cy="3316605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id="{EED6B61F-7D4B-42E1-BBEA-1A9758C0591F}"/>
              </a:ext>
            </a:extLst>
          </p:cNvPr>
          <p:cNvSpPr txBox="1"/>
          <p:nvPr/>
        </p:nvSpPr>
        <p:spPr>
          <a:xfrm>
            <a:off x="4264688" y="5781423"/>
            <a:ext cx="331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Montserrat Medium" panose="00000600000000000000" pitchFamily="2" charset="0"/>
              </a:rPr>
              <a:t>6992 normotensive (45-64). 6y Fu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FFB10260-6A45-4F79-8AEA-4BAC720CE2D1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427354" y="1470929"/>
            <a:ext cx="3738245" cy="468505"/>
          </a:xfrm>
          <a:prstGeom prst="rect">
            <a:avLst/>
          </a:prstGeom>
        </p:spPr>
      </p:pic>
      <p:pic>
        <p:nvPicPr>
          <p:cNvPr id="7" name="Imagem 3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8046774" y="2116604"/>
            <a:ext cx="3350895" cy="3025775"/>
          </a:xfrm>
          <a:prstGeom prst="rect">
            <a:avLst/>
          </a:prstGeom>
        </p:spPr>
      </p:pic>
      <p:pic>
        <p:nvPicPr>
          <p:cNvPr id="8" name="Imagem 4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676736" y="2135076"/>
            <a:ext cx="6616700" cy="372046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1333" y="6475397"/>
            <a:ext cx="3345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GB" sz="1100" dirty="0">
                <a:latin typeface="Montserrat Medium" panose="00000600000000000000" pitchFamily="2" charset="0"/>
              </a:rPr>
              <a:t>JAMA. 2012; 308(9): 875-881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B4D803D-C992-4D4E-AABD-C79AB8A08D73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A7E4BAF-08E6-48C8-9A47-0A3579A337D9}"/>
              </a:ext>
            </a:extLst>
          </p:cNvPr>
          <p:cNvSpPr/>
          <p:nvPr/>
        </p:nvSpPr>
        <p:spPr>
          <a:xfrm>
            <a:off x="2701636" y="3348095"/>
            <a:ext cx="651164" cy="22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A7D41E2-D607-4E4B-8CD5-8A5285716415}"/>
              </a:ext>
            </a:extLst>
          </p:cNvPr>
          <p:cNvSpPr/>
          <p:nvPr/>
        </p:nvSpPr>
        <p:spPr>
          <a:xfrm>
            <a:off x="2706541" y="4004544"/>
            <a:ext cx="651164" cy="22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F39374D-5D6C-4943-9C9D-CBA12B350F2E}"/>
              </a:ext>
            </a:extLst>
          </p:cNvPr>
          <p:cNvSpPr/>
          <p:nvPr/>
        </p:nvSpPr>
        <p:spPr>
          <a:xfrm>
            <a:off x="2720397" y="5126760"/>
            <a:ext cx="651164" cy="22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CFB2E76-4A43-4AA2-95CA-B1F474AB51ED}"/>
              </a:ext>
            </a:extLst>
          </p:cNvPr>
          <p:cNvSpPr/>
          <p:nvPr/>
        </p:nvSpPr>
        <p:spPr>
          <a:xfrm>
            <a:off x="8276070" y="4874492"/>
            <a:ext cx="651164" cy="22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291464" y="1439387"/>
            <a:ext cx="6458439" cy="7357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477200" y="2323140"/>
            <a:ext cx="5237600" cy="3668122"/>
          </a:xfrm>
          <a:prstGeom prst="rect">
            <a:avLst/>
          </a:prstGeom>
        </p:spPr>
      </p:pic>
      <p:sp>
        <p:nvSpPr>
          <p:cNvPr id="5" name="CaixaDeTexto 6"/>
          <p:cNvSpPr txBox="1"/>
          <p:nvPr/>
        </p:nvSpPr>
        <p:spPr>
          <a:xfrm>
            <a:off x="291464" y="6498748"/>
            <a:ext cx="2928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GB" sz="1100" dirty="0" err="1">
                <a:latin typeface="Montserrat Medium" panose="00000600000000000000" pitchFamily="2" charset="0"/>
              </a:rPr>
              <a:t>Atherosclerosis</a:t>
            </a:r>
            <a:r>
              <a:rPr lang="pt-BR" altLang="en-GB" sz="1100" dirty="0">
                <a:latin typeface="Montserrat Medium" panose="00000600000000000000" pitchFamily="2" charset="0"/>
              </a:rPr>
              <a:t> 217 (2011) 130-134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CE5FA3D1-C40E-4CE4-B257-834BEBF73FFB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291464" y="6512317"/>
            <a:ext cx="570807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Lancet 2016; 388:2665-712</a:t>
            </a:r>
            <a:endParaRPr lang="pt-BR" sz="1100" dirty="0"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16402"/>
          <a:stretch>
            <a:fillRect/>
          </a:stretch>
        </p:blipFill>
        <p:spPr>
          <a:xfrm>
            <a:off x="291464" y="2129428"/>
            <a:ext cx="4974590" cy="26441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5" t="1699" r="1708" b="2128"/>
          <a:stretch>
            <a:fillRect/>
          </a:stretch>
        </p:blipFill>
        <p:spPr>
          <a:xfrm>
            <a:off x="6096000" y="1565264"/>
            <a:ext cx="5637444" cy="3727472"/>
          </a:xfrm>
          <a:prstGeom prst="rect">
            <a:avLst/>
          </a:prstGeom>
        </p:spPr>
      </p:pic>
      <p:sp>
        <p:nvSpPr>
          <p:cNvPr id="22" name="Retângulo: Cantos Arredondados 21"/>
          <p:cNvSpPr/>
          <p:nvPr/>
        </p:nvSpPr>
        <p:spPr>
          <a:xfrm flipH="1">
            <a:off x="5594350" y="1297940"/>
            <a:ext cx="6433185" cy="4402455"/>
          </a:xfrm>
          <a:prstGeom prst="roundRect">
            <a:avLst>
              <a:gd name="adj" fmla="val 3977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1760E6F8-0035-442C-8B52-D6AFD14407FA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DANO VASCULAR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291464" y="6499378"/>
            <a:ext cx="570807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Current Hypertension Reviews, 2017, 13, 000-000</a:t>
            </a:r>
            <a:endParaRPr lang="pt-BR" sz="1100" dirty="0"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pic>
        <p:nvPicPr>
          <p:cNvPr id="3" name="Imagem 3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630555" y="1332984"/>
            <a:ext cx="6422001" cy="1145448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58741"/>
              </p:ext>
            </p:extLst>
          </p:nvPr>
        </p:nvGraphicFramePr>
        <p:xfrm>
          <a:off x="630555" y="2590800"/>
          <a:ext cx="10930890" cy="2922270"/>
        </p:xfrm>
        <a:graphic>
          <a:graphicData uri="http://schemas.openxmlformats.org/drawingml/2006/table">
            <a:tbl>
              <a:tblPr firstCol="1" bandRow="1">
                <a:tableStyleId>{E8B1032C-EA38-4F05-BA0D-38AFFFC7BED3}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1.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EVA is an evolving construct aiming at earlier identification of subjects at increased risk of CVD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2.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The BP/Arterial Stiffness paradox: BP is a main determinant of Arterial stiffness; still evidence shows that these variables have a divergent evolution with age, according to gender, making it clear that they bear different prognostic information in terms of CVD risk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3.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Arterial Stiffness is an independent predictor of CVD, both in high-risk CV subjects and at the general population level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4.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Screening for EVA should be done in; hypertensive patients (with no TOD); individuals with CVRF or chronic inflammatory diseases; subjects with moderate risk for the development of CVD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5.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In one population based study, the prevalence of EVA was 12.5%; one out of every four subjects bellow 30 years of age presented with this characteristic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6.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0"/>
                          <a:cs typeface="Montserrat" panose="00000500000000000000" pitchFamily="2" charset="0"/>
                        </a:rPr>
                        <a:t>Therapeutic implications – there are two distinct sets of recommendations for therapeutic attitudes in subjects with EVA, considering their hypertension status (please see Table 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Montserrat" panose="000005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19">
            <a:extLst>
              <a:ext uri="{FF2B5EF4-FFF2-40B4-BE49-F238E27FC236}">
                <a16:creationId xmlns:a16="http://schemas.microsoft.com/office/drawing/2014/main" id="{1C15DF0E-8A06-447F-A28C-CC9AFBA9C937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DANO VASCULAR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CONCLUSÃO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31" t="23854" r="34513" b="45139"/>
          <a:stretch>
            <a:fillRect/>
          </a:stretch>
        </p:blipFill>
        <p:spPr bwMode="auto">
          <a:xfrm>
            <a:off x="1655445" y="1074304"/>
            <a:ext cx="888111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063" t="47187" r="26743" b="27773"/>
          <a:stretch>
            <a:fillRect/>
          </a:stretch>
        </p:blipFill>
        <p:spPr bwMode="auto">
          <a:xfrm>
            <a:off x="1653857" y="3973259"/>
            <a:ext cx="8884285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654810" y="1342909"/>
            <a:ext cx="8877935" cy="301625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54810" y="2685934"/>
            <a:ext cx="8877935" cy="410845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7"/>
          <p:cNvSpPr/>
          <p:nvPr/>
        </p:nvSpPr>
        <p:spPr>
          <a:xfrm>
            <a:off x="1654810" y="3399674"/>
            <a:ext cx="8877935" cy="300990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55762" y="4570737"/>
            <a:ext cx="8877935" cy="293658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655762" y="5155515"/>
            <a:ext cx="8877935" cy="285750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7D83AE3-A932-45EF-84CD-88F4995B97C2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157018" y="6180221"/>
            <a:ext cx="570807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Michael F </a:t>
            </a:r>
            <a:r>
              <a:rPr lang="pt-PT" sz="1100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O'Rourke</a:t>
            </a:r>
            <a:r>
              <a:rPr lang="pt-PT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, Michel E Safar </a:t>
            </a:r>
            <a:r>
              <a:rPr lang="pt-PT" sz="1100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and</a:t>
            </a:r>
            <a:r>
              <a:rPr lang="pt-PT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Victor </a:t>
            </a:r>
            <a:r>
              <a:rPr lang="pt-PT" sz="1100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Dzau</a:t>
            </a:r>
            <a:r>
              <a:rPr lang="en-GB" sz="1100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. </a:t>
            </a:r>
            <a:r>
              <a:rPr lang="pt-PT" sz="1100" i="1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Vasc</a:t>
            </a:r>
            <a:r>
              <a:rPr lang="pt-PT" sz="1100" i="1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</a:t>
            </a:r>
            <a:r>
              <a:rPr lang="pt-PT" sz="1100" i="1" dirty="0" err="1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Med</a:t>
            </a:r>
            <a:r>
              <a:rPr lang="pt-PT" sz="1100" i="1" dirty="0"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; 2010</a:t>
            </a:r>
            <a:endParaRPr lang="es-ES" sz="1100" dirty="0"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1" t="2207" r="2700" b="2538"/>
          <a:stretch>
            <a:fillRect/>
          </a:stretch>
        </p:blipFill>
        <p:spPr bwMode="auto">
          <a:xfrm>
            <a:off x="2861357" y="1360888"/>
            <a:ext cx="6582997" cy="43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814CDDA3-1589-420A-98FC-33D11A90C10C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DANO VASCULAR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156845" y="6246140"/>
            <a:ext cx="3972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Egan, B. M. &amp; Stevens-Fabry,</a:t>
            </a:r>
            <a:r>
              <a:rPr lang="pt-BR" sz="1100" i="1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 S. Nat. Rev. Cardiol</a:t>
            </a: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. Advance online publication 17 February 2015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2679382" y="1355808"/>
            <a:ext cx="6833235" cy="4345772"/>
          </a:xfrm>
          <a:prstGeom prst="rect">
            <a:avLst/>
          </a:prstGeom>
        </p:spPr>
      </p:pic>
      <p:sp>
        <p:nvSpPr>
          <p:cNvPr id="2" name="Retângulo 3"/>
          <p:cNvSpPr/>
          <p:nvPr/>
        </p:nvSpPr>
        <p:spPr>
          <a:xfrm>
            <a:off x="7471064" y="2179782"/>
            <a:ext cx="878609" cy="3521798"/>
          </a:xfrm>
          <a:prstGeom prst="rect">
            <a:avLst/>
          </a:prstGeom>
          <a:noFill/>
          <a:ln w="28575" cmpd="sng">
            <a:gradFill>
              <a:gsLst>
                <a:gs pos="0">
                  <a:srgbClr val="C00000"/>
                </a:gs>
                <a:gs pos="83000">
                  <a:srgbClr val="FF0000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6E0E957F-B44C-4A82-B409-B4B5A5D98512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729556" y="1360888"/>
            <a:ext cx="5799455" cy="2312670"/>
          </a:xfrm>
          <a:prstGeom prst="rect">
            <a:avLst/>
          </a:prstGeom>
        </p:spPr>
      </p:pic>
      <p:pic>
        <p:nvPicPr>
          <p:cNvPr id="6" name="Imagem 3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6529011" y="3673558"/>
            <a:ext cx="4855845" cy="1972310"/>
          </a:xfrm>
          <a:prstGeom prst="rect">
            <a:avLst/>
          </a:prstGeom>
        </p:spPr>
      </p:pic>
      <p:sp>
        <p:nvSpPr>
          <p:cNvPr id="7" name="Retângulo 3"/>
          <p:cNvSpPr/>
          <p:nvPr/>
        </p:nvSpPr>
        <p:spPr>
          <a:xfrm>
            <a:off x="5748540" y="1832504"/>
            <a:ext cx="504479" cy="1676333"/>
          </a:xfrm>
          <a:prstGeom prst="rect">
            <a:avLst/>
          </a:prstGeom>
          <a:noFill/>
          <a:ln w="28575" cmpd="sng">
            <a:gradFill>
              <a:gsLst>
                <a:gs pos="0">
                  <a:srgbClr val="C00000"/>
                </a:gs>
                <a:gs pos="83000">
                  <a:srgbClr val="FF0000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FE7BE7E1-2296-43E2-8604-875F56B33BA9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D5226A8-B584-47AE-9700-F488D46A9145}"/>
              </a:ext>
            </a:extLst>
          </p:cNvPr>
          <p:cNvSpPr txBox="1"/>
          <p:nvPr/>
        </p:nvSpPr>
        <p:spPr>
          <a:xfrm>
            <a:off x="156845" y="6246140"/>
            <a:ext cx="3972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Egan, B. M. &amp; Stevens-Fabry,</a:t>
            </a:r>
            <a:r>
              <a:rPr lang="pt-BR" sz="1100" i="1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 S. Nat. Rev. Cardiol</a:t>
            </a: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. Advance online publication 17 February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156845" y="6199011"/>
            <a:ext cx="8398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N Engl J Med, Vol. 345, No. 18 - November 1 , 2001</a:t>
            </a:r>
          </a:p>
        </p:txBody>
      </p:sp>
      <p:pic>
        <p:nvPicPr>
          <p:cNvPr id="2" name="Imagem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873"/>
          <a:stretch>
            <a:fillRect/>
          </a:stretch>
        </p:blipFill>
        <p:spPr>
          <a:xfrm>
            <a:off x="6139622" y="2899049"/>
            <a:ext cx="4960494" cy="2941628"/>
          </a:xfrm>
          <a:prstGeom prst="rect">
            <a:avLst/>
          </a:prstGeom>
        </p:spPr>
      </p:pic>
      <p:pic>
        <p:nvPicPr>
          <p:cNvPr id="3" name="Imagem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4832"/>
          <a:stretch>
            <a:fillRect/>
          </a:stretch>
        </p:blipFill>
        <p:spPr>
          <a:xfrm>
            <a:off x="1018221" y="2899155"/>
            <a:ext cx="4930775" cy="2926715"/>
          </a:xfrm>
          <a:prstGeom prst="rect">
            <a:avLst/>
          </a:prstGeom>
        </p:spPr>
      </p:pic>
      <p:pic>
        <p:nvPicPr>
          <p:cNvPr id="8" name="Imagem 4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2892425" y="1135813"/>
            <a:ext cx="6407150" cy="1574800"/>
          </a:xfrm>
          <a:prstGeom prst="rect">
            <a:avLst/>
          </a:prstGeom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D4761905-4D9D-44C6-8E2F-C985DB0E5946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269969" y="6180155"/>
            <a:ext cx="839851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Hypertension. 2004; 43:541-546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6" y="2632364"/>
            <a:ext cx="6477808" cy="29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 rotWithShape="1">
          <a:blip r:embed="rId3" cstate="print"/>
          <a:srcRect t="52418" b="18571"/>
          <a:stretch>
            <a:fillRect/>
          </a:stretch>
        </p:blipFill>
        <p:spPr>
          <a:xfrm>
            <a:off x="1803041" y="1572341"/>
            <a:ext cx="8585917" cy="863121"/>
          </a:xfrm>
          <a:prstGeom prst="rect">
            <a:avLst/>
          </a:prstGeom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8D4988D8-CE63-4A2E-86D2-AD61782D313F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166082" y="6430141"/>
            <a:ext cx="8398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 err="1">
                <a:latin typeface="Montserrat Medium" panose="00000600000000000000" pitchFamily="2" charset="0"/>
                <a:cs typeface="Montserrat Medium" panose="00000600000000000000" pitchFamily="2" charset="0"/>
              </a:rPr>
              <a:t>Hypertension</a:t>
            </a: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. 2006; 48:33-39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2427677" y="1275217"/>
            <a:ext cx="7336645" cy="712767"/>
          </a:xfrm>
          <a:prstGeom prst="rect">
            <a:avLst/>
          </a:prstGeom>
        </p:spPr>
      </p:pic>
      <p:pic>
        <p:nvPicPr>
          <p:cNvPr id="2" name="Imagem 4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760775" y="2084371"/>
            <a:ext cx="4062510" cy="38228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lum bright="-20000" contrast="40000"/>
          </a:blip>
          <a:stretch>
            <a:fillRect/>
          </a:stretch>
        </p:blipFill>
        <p:spPr>
          <a:xfrm>
            <a:off x="6384883" y="2072584"/>
            <a:ext cx="4169419" cy="313828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1A5AECA-7207-4C89-B29A-CF21283966A8}"/>
              </a:ext>
            </a:extLst>
          </p:cNvPr>
          <p:cNvSpPr txBox="1"/>
          <p:nvPr/>
        </p:nvSpPr>
        <p:spPr>
          <a:xfrm>
            <a:off x="2406052" y="5907837"/>
            <a:ext cx="2771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Montserrat Medium" panose="00000600000000000000" pitchFamily="2" charset="0"/>
              </a:rPr>
              <a:t>3255 children  - to young adulthood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29CCCB50-8B56-408E-BF3B-C0161C2A0AAD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RIGIDEZ ARTERIAL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443172" y="6189587"/>
            <a:ext cx="8398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dirty="0" err="1">
                <a:latin typeface="Montserrat Medium" panose="00000600000000000000" pitchFamily="2" charset="0"/>
                <a:cs typeface="Montserrat Medium" panose="00000600000000000000" pitchFamily="2" charset="0"/>
              </a:rPr>
              <a:t>Circulation</a:t>
            </a:r>
            <a:r>
              <a:rPr lang="pt-BR" sz="11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, 2007; 115:221-227</a:t>
            </a: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2597573" y="1179071"/>
            <a:ext cx="6996854" cy="981367"/>
          </a:xfrm>
          <a:prstGeom prst="rect">
            <a:avLst/>
          </a:prstGeom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2528986" y="2401622"/>
            <a:ext cx="6932367" cy="3386519"/>
          </a:xfrm>
          <a:prstGeom prst="rect">
            <a:avLst/>
          </a:prstGeom>
        </p:spPr>
      </p:pic>
      <p:sp>
        <p:nvSpPr>
          <p:cNvPr id="8" name="Retângulo 3"/>
          <p:cNvSpPr/>
          <p:nvPr/>
        </p:nvSpPr>
        <p:spPr>
          <a:xfrm>
            <a:off x="7264228" y="2770910"/>
            <a:ext cx="623628" cy="3103670"/>
          </a:xfrm>
          <a:prstGeom prst="rect">
            <a:avLst/>
          </a:prstGeom>
          <a:noFill/>
          <a:ln w="28575" cmpd="sng">
            <a:gradFill>
              <a:gsLst>
                <a:gs pos="0">
                  <a:srgbClr val="C00000"/>
                </a:gs>
                <a:gs pos="83000">
                  <a:srgbClr val="FF0000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81C58EAE-2343-40A7-AB9B-1477E992234F}"/>
              </a:ext>
            </a:extLst>
          </p:cNvPr>
          <p:cNvSpPr txBox="1"/>
          <p:nvPr/>
        </p:nvSpPr>
        <p:spPr>
          <a:xfrm>
            <a:off x="4596475" y="687824"/>
            <a:ext cx="596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PRÉ HIPERTENSÃO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830</Words>
  <Application>Microsoft Office PowerPoint</Application>
  <PresentationFormat>Widescreen</PresentationFormat>
  <Paragraphs>141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Calibri</vt:lpstr>
      <vt:lpstr>Montserrat Medium</vt:lpstr>
      <vt:lpstr>Montserrat ExtraBold</vt:lpstr>
      <vt:lpstr>Montserrat</vt:lpstr>
      <vt:lpstr>Montserrat Black</vt:lpstr>
      <vt:lpstr>Arial</vt:lpstr>
      <vt:lpstr>Montserrat SemiBold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204</cp:revision>
  <dcterms:created xsi:type="dcterms:W3CDTF">2021-03-09T16:10:00Z</dcterms:created>
  <dcterms:modified xsi:type="dcterms:W3CDTF">2021-04-03T12:42:38Z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