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34" r:id="rId2"/>
    <p:sldId id="335" r:id="rId3"/>
    <p:sldId id="1787" r:id="rId4"/>
    <p:sldId id="1819" r:id="rId5"/>
    <p:sldId id="1831" r:id="rId6"/>
    <p:sldId id="1790" r:id="rId7"/>
    <p:sldId id="1820" r:id="rId8"/>
    <p:sldId id="1788" r:id="rId9"/>
    <p:sldId id="1821" r:id="rId10"/>
    <p:sldId id="1822" r:id="rId11"/>
    <p:sldId id="1823" r:id="rId12"/>
    <p:sldId id="1824" r:id="rId13"/>
    <p:sldId id="1825" r:id="rId14"/>
    <p:sldId id="1826" r:id="rId15"/>
    <p:sldId id="1827" r:id="rId16"/>
    <p:sldId id="1828" r:id="rId17"/>
    <p:sldId id="1829" r:id="rId18"/>
    <p:sldId id="337" r:id="rId19"/>
  </p:sldIdLst>
  <p:sldSz cx="12192000" cy="6858000"/>
  <p:notesSz cx="7102475" cy="10233025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Montserrat" panose="020B0604020202020204" charset="0"/>
      <p:regular r:id="rId26"/>
      <p:bold r:id="rId27"/>
      <p:italic r:id="rId28"/>
      <p:boldItalic r:id="rId29"/>
    </p:embeddedFont>
    <p:embeddedFont>
      <p:font typeface="Montserrat ExtraBold" panose="020B0604020202020204" charset="0"/>
      <p:bold r:id="rId30"/>
      <p:italic r:id="rId31"/>
      <p:boldItalic r:id="rId32"/>
    </p:embeddedFont>
    <p:embeddedFont>
      <p:font typeface="Montserrat Medium" panose="020B0604020202020204" charset="0"/>
      <p:regular r:id="rId33"/>
      <p:italic r:id="rId34"/>
    </p:embeddedFont>
    <p:embeddedFont>
      <p:font typeface="Montserrat SemiBold" panose="020B060402020202020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214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98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C80030"/>
    <a:srgbClr val="FF4B4B"/>
    <a:srgbClr val="4E085C"/>
    <a:srgbClr val="0066CC"/>
    <a:srgbClr val="F61D25"/>
    <a:srgbClr val="F9F9F9"/>
    <a:srgbClr val="F2F2F2"/>
    <a:srgbClr val="FFFFFF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Estilo Claro 1 - Ênfas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3" autoAdjust="0"/>
    <p:restoredTop sz="94679"/>
  </p:normalViewPr>
  <p:slideViewPr>
    <p:cSldViewPr snapToGrid="0">
      <p:cViewPr varScale="1">
        <p:scale>
          <a:sx n="108" d="100"/>
          <a:sy n="108" d="100"/>
        </p:scale>
        <p:origin x="2364" y="114"/>
      </p:cViewPr>
      <p:guideLst>
        <p:guide orient="horz" pos="214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5874" y="66"/>
      </p:cViewPr>
      <p:guideLst>
        <p:guide orient="horz" pos="3198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>
              <a:latin typeface="Montserrat" panose="00000500000000000000" pitchFamily="2" charset="0"/>
            </a:endParaRP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EBC9D-A56F-415C-A4D3-92864FA0151C}" type="datetimeFigureOut">
              <a:rPr lang="pt-BR" smtClean="0">
                <a:latin typeface="Montserrat" panose="00000500000000000000" pitchFamily="2" charset="0"/>
              </a:rPr>
              <a:t>24/04/2021</a:t>
            </a:fld>
            <a:endParaRPr lang="pt-BR" dirty="0">
              <a:latin typeface="Montserrat" panose="00000500000000000000" pitchFamily="2" charset="0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720263"/>
            <a:ext cx="3078163" cy="512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>
              <a:latin typeface="Montserrat" panose="00000500000000000000" pitchFamily="2" charset="0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4022725" y="9720263"/>
            <a:ext cx="3078163" cy="512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BD02D1-3094-4A33-854B-BC5B733983FD}" type="slidenum">
              <a:rPr lang="pt-BR" smtClean="0">
                <a:latin typeface="Montserrat" panose="00000500000000000000" pitchFamily="2" charset="0"/>
              </a:rPr>
              <a:t>‹nº›</a:t>
            </a:fld>
            <a:endParaRPr lang="pt-BR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78427" cy="51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300" b="0" i="0" u="none" strike="noStrike" cap="none">
                <a:solidFill>
                  <a:schemeClr val="dk1"/>
                </a:solidFill>
                <a:latin typeface="Montserrat" panose="00000500000000000000" pitchFamily="2" charset="0"/>
                <a:ea typeface="Montserrat" panose="00000500000000000000" pitchFamily="2" charset="0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 lang="pt-BR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3992" y="0"/>
            <a:ext cx="3078427" cy="51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300" b="0" i="0" u="none" strike="noStrike" cap="none">
                <a:solidFill>
                  <a:schemeClr val="dk1"/>
                </a:solidFill>
                <a:latin typeface="Montserrat" panose="00000500000000000000" pitchFamily="2" charset="0"/>
                <a:ea typeface="Montserrat" panose="00000500000000000000" pitchFamily="2" charset="0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 lang="pt-BR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300" b="0" i="0" u="none" strike="noStrike" cap="none">
                <a:solidFill>
                  <a:schemeClr val="dk1"/>
                </a:solidFill>
                <a:latin typeface="Montserrat" panose="00000500000000000000" pitchFamily="2" charset="0"/>
                <a:ea typeface="Montserrat" panose="00000500000000000000" pitchFamily="2" charset="0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 lang="pt-BR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>
            <a:lvl1pPr>
              <a:defRPr>
                <a:latin typeface="Montserrat" panose="00000500000000000000" pitchFamily="2" charset="0"/>
              </a:defRPr>
            </a:lvl1pPr>
          </a:lstStyle>
          <a:p>
            <a:pPr algn="r">
              <a:buSzPts val="1300"/>
            </a:pPr>
            <a:fld id="{00000000-1234-1234-1234-123412341234}" type="slidenum">
              <a:rPr lang="pt-BR" sz="1300" smtClean="0">
                <a:solidFill>
                  <a:schemeClr val="dk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‹nº›</a:t>
            </a:fld>
            <a:endParaRPr lang="pt-BR" sz="1300" dirty="0">
              <a:solidFill>
                <a:schemeClr val="dk1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Montserrat" panose="00000500000000000000" pitchFamily="2" charset="0"/>
        <a:ea typeface="Montserrat" panose="00000500000000000000" pitchFamily="2" charset="0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DEFINICAO DA PRESSÃO ARTERIAL DE ACORDO COM A FAIXA ETARIA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300"/>
            </a:pPr>
            <a:fld id="{00000000-1234-1234-1234-123412341234}" type="slidenum">
              <a:rPr lang="pt-BR" sz="1300" smtClean="0">
                <a:solidFill>
                  <a:schemeClr val="dk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4</a:t>
            </a:fld>
            <a:endParaRPr lang="pt-BR" sz="1300" dirty="0">
              <a:solidFill>
                <a:schemeClr val="dk1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65449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300"/>
            </a:pPr>
            <a:fld id="{00000000-1234-1234-1234-123412341234}" type="slidenum">
              <a:rPr lang="pt-BR" sz="1300" smtClean="0">
                <a:solidFill>
                  <a:schemeClr val="dk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5</a:t>
            </a:fld>
            <a:endParaRPr lang="pt-BR" sz="1300" dirty="0">
              <a:solidFill>
                <a:schemeClr val="dk1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72303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s 3"/>
          <p:cNvSpPr/>
          <p:nvPr userDrawn="1"/>
        </p:nvSpPr>
        <p:spPr>
          <a:xfrm>
            <a:off x="-22225" y="3175"/>
            <a:ext cx="12236450" cy="6854825"/>
          </a:xfrm>
          <a:prstGeom prst="rect">
            <a:avLst/>
          </a:prstGeom>
          <a:gradFill>
            <a:gsLst>
              <a:gs pos="76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8" name="Rectangles 16"/>
          <p:cNvSpPr/>
          <p:nvPr userDrawn="1"/>
        </p:nvSpPr>
        <p:spPr>
          <a:xfrm rot="5400000">
            <a:off x="2091372" y="-1165222"/>
            <a:ext cx="166370" cy="38322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9" name="Rectangles 17"/>
          <p:cNvSpPr/>
          <p:nvPr userDrawn="1"/>
        </p:nvSpPr>
        <p:spPr>
          <a:xfrm rot="5400000">
            <a:off x="4950777" y="-32692"/>
            <a:ext cx="135890" cy="18561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10" name="Rectangles 16"/>
          <p:cNvSpPr/>
          <p:nvPr userDrawn="1"/>
        </p:nvSpPr>
        <p:spPr>
          <a:xfrm rot="5400000">
            <a:off x="3104515" y="3293482"/>
            <a:ext cx="45719" cy="62991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detail="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06576" y="6251079"/>
            <a:ext cx="985299" cy="350243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93029" y="6251079"/>
            <a:ext cx="710322" cy="338284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74459" y="6252798"/>
            <a:ext cx="1431896" cy="36012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279785" y="6214583"/>
            <a:ext cx="405575" cy="395278"/>
          </a:xfrm>
          <a:prstGeom prst="rect">
            <a:avLst/>
          </a:prstGeom>
        </p:spPr>
      </p:pic>
      <p:sp>
        <p:nvSpPr>
          <p:cNvPr id="15" name="Rectangles 16"/>
          <p:cNvSpPr/>
          <p:nvPr userDrawn="1"/>
        </p:nvSpPr>
        <p:spPr>
          <a:xfrm rot="5400000" flipH="1">
            <a:off x="11781949" y="6097343"/>
            <a:ext cx="45719" cy="7743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s 3"/>
          <p:cNvSpPr/>
          <p:nvPr userDrawn="1"/>
        </p:nvSpPr>
        <p:spPr>
          <a:xfrm>
            <a:off x="-22225" y="3175"/>
            <a:ext cx="12236450" cy="6854825"/>
          </a:xfrm>
          <a:prstGeom prst="rect">
            <a:avLst/>
          </a:prstGeom>
          <a:gradFill>
            <a:gsLst>
              <a:gs pos="76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10" name="Rectangles 16"/>
          <p:cNvSpPr/>
          <p:nvPr userDrawn="1"/>
        </p:nvSpPr>
        <p:spPr>
          <a:xfrm rot="5400000">
            <a:off x="3104515" y="3293482"/>
            <a:ext cx="45719" cy="62991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detail="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06576" y="6251079"/>
            <a:ext cx="985299" cy="350243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93029" y="6251079"/>
            <a:ext cx="710322" cy="338284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74459" y="6252798"/>
            <a:ext cx="1431896" cy="36012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279785" y="6214583"/>
            <a:ext cx="405575" cy="395278"/>
          </a:xfrm>
          <a:prstGeom prst="rect">
            <a:avLst/>
          </a:prstGeom>
        </p:spPr>
      </p:pic>
      <p:sp>
        <p:nvSpPr>
          <p:cNvPr id="15" name="Rectangles 16"/>
          <p:cNvSpPr/>
          <p:nvPr userDrawn="1"/>
        </p:nvSpPr>
        <p:spPr>
          <a:xfrm rot="5400000" flipH="1">
            <a:off x="11781949" y="6097343"/>
            <a:ext cx="45719" cy="7743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s 8"/>
          <p:cNvSpPr/>
          <p:nvPr userDrawn="1"/>
        </p:nvSpPr>
        <p:spPr>
          <a:xfrm>
            <a:off x="1247775" y="2512695"/>
            <a:ext cx="5664835" cy="1946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0" hasCustomPrompt="1"/>
          </p:nvPr>
        </p:nvSpPr>
        <p:spPr>
          <a:xfrm>
            <a:off x="1625917" y="3188494"/>
            <a:ext cx="4908550" cy="595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2800" b="0" i="0" u="none" strike="noStrike" cap="none" dirty="0" smtClean="0">
                <a:solidFill>
                  <a:schemeClr val="tx1"/>
                </a:solidFill>
                <a:latin typeface="Montserrat ExtraBold" panose="00000900000000000000" pitchFamily="2" charset="0"/>
                <a:ea typeface="Montserrat" panose="00000500000000000000" pitchFamily="2" charset="0"/>
                <a:cs typeface="Montserrat SemiBold" panose="00000700000000000000" pitchFamily="2" charset="0"/>
                <a:sym typeface="Arial" panose="020B0604020202020204"/>
              </a:defRPr>
            </a:lvl1pPr>
            <a:lvl2pPr>
              <a:defRPr lang="pt-BR" sz="2800" b="0" i="0" u="none" strike="noStrike" cap="none" dirty="0" smtClean="0">
                <a:solidFill>
                  <a:schemeClr val="tx1"/>
                </a:solidFill>
                <a:latin typeface="Montserrat ExtraBold" panose="00000900000000000000" pitchFamily="2" charset="0"/>
                <a:ea typeface="Arial" panose="020B0604020202020204"/>
                <a:cs typeface="AvenirNext LT Pro Bold" panose="020B0804020202020204" charset="0"/>
                <a:sym typeface="Arial" panose="020B0604020202020204"/>
              </a:defRPr>
            </a:lvl2pPr>
            <a:lvl3pPr>
              <a:defRPr lang="pt-BR" sz="2800" b="0" i="0" u="none" strike="noStrike" cap="none" dirty="0" smtClean="0">
                <a:solidFill>
                  <a:schemeClr val="tx1"/>
                </a:solidFill>
                <a:latin typeface="Montserrat ExtraBold" panose="00000900000000000000" pitchFamily="2" charset="0"/>
                <a:ea typeface="Arial" panose="020B0604020202020204"/>
                <a:cs typeface="AvenirNext LT Pro Bold" panose="020B0804020202020204" charset="0"/>
                <a:sym typeface="Arial" panose="020B0604020202020204"/>
              </a:defRPr>
            </a:lvl3pPr>
            <a:lvl4pPr>
              <a:defRPr lang="pt-BR" sz="2800" b="0" i="0" u="none" strike="noStrike" cap="none" dirty="0" smtClean="0">
                <a:solidFill>
                  <a:schemeClr val="tx1"/>
                </a:solidFill>
                <a:latin typeface="Montserrat ExtraBold" panose="00000900000000000000" pitchFamily="2" charset="0"/>
                <a:ea typeface="Arial" panose="020B0604020202020204"/>
                <a:cs typeface="AvenirNext LT Pro Bold" panose="020B0804020202020204" charset="0"/>
                <a:sym typeface="Arial" panose="020B0604020202020204"/>
              </a:defRPr>
            </a:lvl4pPr>
            <a:lvl5pPr>
              <a:defRPr lang="pt-BR" sz="2800" b="0" i="0" u="none" strike="noStrike" cap="none" dirty="0">
                <a:solidFill>
                  <a:schemeClr val="tx1"/>
                </a:solidFill>
                <a:latin typeface="Montserrat ExtraBold" panose="00000900000000000000" pitchFamily="2" charset="0"/>
                <a:ea typeface="Arial" panose="020B0604020202020204"/>
                <a:cs typeface="AvenirNext LT Pro Bold" panose="020B0804020202020204" charset="0"/>
                <a:sym typeface="Arial" panose="020B0604020202020204"/>
              </a:defRPr>
            </a:lvl5pPr>
          </a:lstStyle>
          <a:p>
            <a:pPr lvl="0"/>
            <a:r>
              <a:rPr lang="pt-BR" dirty="0"/>
              <a:t>CLIQUE PARA EDITAR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Montserrat" panose="00000500000000000000" pitchFamily="2" charset="0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s 8"/>
          <p:cNvSpPr/>
          <p:nvPr/>
        </p:nvSpPr>
        <p:spPr>
          <a:xfrm>
            <a:off x="-15036" y="2347324"/>
            <a:ext cx="12207036" cy="269563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8088629" y="2307039"/>
            <a:ext cx="3590290" cy="2735915"/>
            <a:chOff x="2042" y="2027"/>
            <a:chExt cx="5654" cy="6948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2042" y="8952"/>
              <a:ext cx="2129" cy="14"/>
            </a:xfrm>
            <a:prstGeom prst="line">
              <a:avLst/>
            </a:prstGeom>
            <a:ln w="53975" cmpd="sng"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2089" y="2061"/>
              <a:ext cx="0" cy="6914"/>
            </a:xfrm>
            <a:prstGeom prst="line">
              <a:avLst/>
            </a:prstGeom>
            <a:ln w="53975" cmpd="sng"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2089" y="2061"/>
              <a:ext cx="5584" cy="24"/>
            </a:xfrm>
            <a:prstGeom prst="line">
              <a:avLst/>
            </a:prstGeom>
            <a:ln w="53975" cmpd="sng"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7650" y="2027"/>
              <a:ext cx="0" cy="6939"/>
            </a:xfrm>
            <a:prstGeom prst="line">
              <a:avLst/>
            </a:prstGeom>
            <a:ln w="53975" cmpd="sng"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5567" y="8952"/>
              <a:ext cx="2129" cy="14"/>
            </a:xfrm>
            <a:prstGeom prst="line">
              <a:avLst/>
            </a:prstGeom>
            <a:ln w="53975" cmpd="sng"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Content Placeholder 1" descr="DHA SP LOGO-01"/>
          <p:cNvPicPr>
            <a:picLocks noChangeAspect="1"/>
          </p:cNvPicPr>
          <p:nvPr/>
        </p:nvPicPr>
        <p:blipFill>
          <a:blip r:embed="rId3"/>
          <a:srcRect l="1593"/>
          <a:stretch>
            <a:fillRect/>
          </a:stretch>
        </p:blipFill>
        <p:spPr>
          <a:xfrm>
            <a:off x="8410575" y="2985621"/>
            <a:ext cx="1699260" cy="4829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5078" y="4042539"/>
            <a:ext cx="1328879" cy="472375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4991" y="4034173"/>
            <a:ext cx="1027020" cy="489108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3896" y="2852278"/>
            <a:ext cx="769210" cy="749679"/>
          </a:xfrm>
          <a:prstGeom prst="rect">
            <a:avLst/>
          </a:prstGeom>
        </p:spPr>
      </p:pic>
      <p:sp>
        <p:nvSpPr>
          <p:cNvPr id="18" name="Text Box 16"/>
          <p:cNvSpPr txBox="1"/>
          <p:nvPr/>
        </p:nvSpPr>
        <p:spPr>
          <a:xfrm>
            <a:off x="1744462" y="2810283"/>
            <a:ext cx="580430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pt-B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ExtraBold" panose="00000900000000000000" pitchFamily="2" charset="0"/>
                <a:cs typeface="AvenirNext LT Pro Bold" panose="020B0804020202020204" charset="0"/>
              </a:rPr>
              <a:t>HIPERTENSÃO ARTERIAL NA CRIANÇA E NO ADOLESCENTE</a:t>
            </a:r>
          </a:p>
        </p:txBody>
      </p:sp>
      <p:sp>
        <p:nvSpPr>
          <p:cNvPr id="20" name="Text Box 16"/>
          <p:cNvSpPr txBox="1"/>
          <p:nvPr/>
        </p:nvSpPr>
        <p:spPr>
          <a:xfrm>
            <a:off x="1776529" y="4034173"/>
            <a:ext cx="55486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1000" dirty="0">
                <a:latin typeface="Montserrat Medium" panose="00000600000000000000" pitchFamily="2" charset="0"/>
                <a:cs typeface="Montserrat Medium" panose="00000600000000000000" pitchFamily="2" charset="0"/>
                <a:sym typeface="+mn-ea"/>
              </a:rPr>
              <a:t>Coordenador :  Isabel Cristina Britto Guimarães</a:t>
            </a:r>
            <a:endParaRPr lang="pt-BR" sz="1000" dirty="0">
              <a:latin typeface="Montserrat Medium" panose="00000600000000000000" pitchFamily="2" charset="0"/>
              <a:cs typeface="Montserrat Medium" panose="00000600000000000000" pitchFamily="2" charset="0"/>
            </a:endParaRPr>
          </a:p>
          <a:p>
            <a:pPr lvl="0"/>
            <a:r>
              <a:rPr lang="pt-BR" sz="1000" dirty="0">
                <a:latin typeface="Montserrat Medium" panose="00000600000000000000" pitchFamily="2" charset="0"/>
                <a:cs typeface="Montserrat Medium" panose="00000600000000000000" pitchFamily="2" charset="0"/>
                <a:sym typeface="+mn-ea"/>
              </a:rPr>
              <a:t>Coordenador adjunto : Isabela de Carlos Back</a:t>
            </a:r>
            <a:endParaRPr lang="pt-BR" sz="1000" dirty="0">
              <a:latin typeface="Montserrat Medium" panose="00000600000000000000" pitchFamily="2" charset="0"/>
              <a:cs typeface="Montserrat Medium" panose="00000600000000000000" pitchFamily="2" charset="0"/>
            </a:endParaRPr>
          </a:p>
          <a:p>
            <a:pPr lvl="0"/>
            <a:r>
              <a:rPr lang="pt-BR" sz="1000" dirty="0">
                <a:latin typeface="Montserrat Medium" panose="00000600000000000000" pitchFamily="2" charset="0"/>
                <a:cs typeface="Montserrat Medium" panose="00000600000000000000" pitchFamily="2" charset="0"/>
                <a:sym typeface="+mn-ea"/>
              </a:rPr>
              <a:t>Maria Cristina Caetano </a:t>
            </a:r>
            <a:r>
              <a:rPr lang="pt-BR" sz="1000" dirty="0" err="1">
                <a:latin typeface="Montserrat Medium" panose="00000600000000000000" pitchFamily="2" charset="0"/>
                <a:cs typeface="Montserrat Medium" panose="00000600000000000000" pitchFamily="2" charset="0"/>
                <a:sym typeface="+mn-ea"/>
              </a:rPr>
              <a:t>Kuschnir</a:t>
            </a:r>
            <a:endParaRPr lang="pt-BR" sz="1000" dirty="0">
              <a:latin typeface="Montserrat Medium" panose="00000600000000000000" pitchFamily="2" charset="0"/>
              <a:cs typeface="Montserrat Medium" panose="00000600000000000000" pitchFamily="2" charset="0"/>
            </a:endParaRPr>
          </a:p>
          <a:p>
            <a:pPr lvl="0"/>
            <a:r>
              <a:rPr lang="pt-BR" sz="1000" dirty="0">
                <a:latin typeface="Montserrat Medium" panose="00000600000000000000" pitchFamily="2" charset="0"/>
                <a:cs typeface="Montserrat Medium" panose="00000600000000000000" pitchFamily="2" charset="0"/>
                <a:sym typeface="+mn-ea"/>
              </a:rPr>
              <a:t>Vera  H. Koch</a:t>
            </a:r>
            <a:endParaRPr lang="pt-BR" altLang="en-US" sz="1000" dirty="0">
              <a:solidFill>
                <a:schemeClr val="tx1">
                  <a:lumMod val="85000"/>
                  <a:lumOff val="15000"/>
                </a:schemeClr>
              </a:solidFill>
              <a:latin typeface="Montserrat Medium" panose="00000600000000000000" pitchFamily="2" charset="0"/>
              <a:cs typeface="Montserrat Medium" panose="00000600000000000000" pitchFamily="2" charset="0"/>
              <a:sym typeface="+mn-ea"/>
            </a:endParaRPr>
          </a:p>
        </p:txBody>
      </p:sp>
      <p:sp>
        <p:nvSpPr>
          <p:cNvPr id="22" name="Text Box 16"/>
          <p:cNvSpPr txBox="1"/>
          <p:nvPr/>
        </p:nvSpPr>
        <p:spPr>
          <a:xfrm rot="16200000">
            <a:off x="-919762" y="3335496"/>
            <a:ext cx="2875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pt-BR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anose="00000700000000000000" pitchFamily="2" charset="0"/>
                <a:cs typeface="AvenirNext LT Pro Bold" panose="020B0804020202020204" charset="0"/>
              </a:rPr>
              <a:t>CAPÍTULO </a:t>
            </a:r>
            <a:r>
              <a:rPr lang="pt-BR" altLang="en-US" sz="3000" dirty="0">
                <a:solidFill>
                  <a:srgbClr val="C00000"/>
                </a:solidFill>
                <a:latin typeface="Montserrat SemiBold" panose="00000700000000000000" pitchFamily="2" charset="0"/>
                <a:cs typeface="AvenirNext LT Pro Bold" panose="020B0804020202020204" charset="0"/>
              </a:rPr>
              <a:t>12</a:t>
            </a:r>
          </a:p>
        </p:txBody>
      </p:sp>
      <p:cxnSp>
        <p:nvCxnSpPr>
          <p:cNvPr id="24" name="Conector reto 23"/>
          <p:cNvCxnSpPr/>
          <p:nvPr/>
        </p:nvCxnSpPr>
        <p:spPr>
          <a:xfrm>
            <a:off x="1461936" y="2524475"/>
            <a:ext cx="0" cy="236291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16"/>
          <p:cNvSpPr txBox="1"/>
          <p:nvPr/>
        </p:nvSpPr>
        <p:spPr>
          <a:xfrm rot="16200000">
            <a:off x="-537422" y="3228197"/>
            <a:ext cx="3032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pt-B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ExtraBold" panose="00000900000000000000" pitchFamily="2" charset="0"/>
                <a:cs typeface="AvenirNext LT Pro Bold" panose="020B0804020202020204" charset="0"/>
              </a:rPr>
              <a:t>DIRETRIZES BRASILEIRAS </a:t>
            </a:r>
            <a:br>
              <a:rPr lang="pt-B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ExtraBold" panose="00000900000000000000" pitchFamily="2" charset="0"/>
                <a:cs typeface="AvenirNext LT Pro Bold" panose="020B0804020202020204" charset="0"/>
              </a:rPr>
            </a:br>
            <a:endParaRPr lang="pt-BR" altLang="en-US" dirty="0">
              <a:solidFill>
                <a:schemeClr val="tx1">
                  <a:lumMod val="65000"/>
                  <a:lumOff val="35000"/>
                </a:schemeClr>
              </a:solidFill>
              <a:latin typeface="Montserrat ExtraBold" panose="00000900000000000000" pitchFamily="2" charset="0"/>
              <a:cs typeface="AvenirNext LT Pro Bold" panose="020B0804020202020204" charset="0"/>
            </a:endParaRPr>
          </a:p>
        </p:txBody>
      </p:sp>
      <p:sp>
        <p:nvSpPr>
          <p:cNvPr id="26" name="Text Box 16"/>
          <p:cNvSpPr txBox="1"/>
          <p:nvPr/>
        </p:nvSpPr>
        <p:spPr>
          <a:xfrm rot="16200000">
            <a:off x="-433854" y="3419023"/>
            <a:ext cx="2902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pt-BR" altLang="en-US" sz="1055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ExtraBold" panose="00000900000000000000" pitchFamily="2" charset="0"/>
                <a:cs typeface="AvenirNext LT Pro Bold" panose="020B0804020202020204" charset="0"/>
              </a:rPr>
              <a:t>DA HIPERTENSÃO ARTERIAL 2020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291464" y="228447"/>
            <a:ext cx="951188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3600" dirty="0">
                <a:solidFill>
                  <a:srgbClr val="C80030"/>
                </a:solidFill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MONITORAÇÃO AMBULATORIAL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7352642" y="751205"/>
            <a:ext cx="51066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1800" dirty="0"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DE PRESSÃO ARTERIAL (MAPA)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32D9967-2469-42F6-8671-A331EA1886DD}"/>
              </a:ext>
            </a:extLst>
          </p:cNvPr>
          <p:cNvSpPr txBox="1"/>
          <p:nvPr/>
        </p:nvSpPr>
        <p:spPr>
          <a:xfrm>
            <a:off x="291465" y="6121569"/>
            <a:ext cx="611447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Barroso WKS, Rodrigues CIS, </a:t>
            </a:r>
            <a:r>
              <a:rPr lang="pt-BR" sz="900" dirty="0" err="1">
                <a:latin typeface="Montserrat Medium" panose="00000600000000000000" pitchFamily="2" charset="0"/>
                <a:cs typeface="Avenir LT Std 55 Roman" panose="020B0503020203020204" charset="0"/>
              </a:rPr>
              <a:t>Bortolotto</a:t>
            </a:r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 LA, Mota-Gomes MA, Brandão AA, </a:t>
            </a:r>
          </a:p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Feitosa ADM, et al. Diretrizes Brasileiras de Hipertensão Arterial – 2020. </a:t>
            </a:r>
          </a:p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Arq. Bras. </a:t>
            </a:r>
            <a:r>
              <a:rPr lang="pt-BR" sz="900" dirty="0" err="1">
                <a:latin typeface="Montserrat Medium" panose="00000600000000000000" pitchFamily="2" charset="0"/>
                <a:cs typeface="Avenir LT Std 55 Roman" panose="020B0503020203020204" charset="0"/>
              </a:rPr>
              <a:t>Cardiol</a:t>
            </a:r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. 2021;116(3):516-658.</a:t>
            </a:r>
            <a:endParaRPr lang="es-ES" sz="900" dirty="0">
              <a:latin typeface="Montserrat Medium" panose="00000600000000000000" pitchFamily="2" charset="0"/>
              <a:cs typeface="Avenir LT Std 55 Roman" panose="020B0503020203020204" charset="0"/>
            </a:endParaRPr>
          </a:p>
        </p:txBody>
      </p:sp>
      <p:sp>
        <p:nvSpPr>
          <p:cNvPr id="6" name="Espaço Reservado para Conteúdo 3">
            <a:extLst>
              <a:ext uri="{FF2B5EF4-FFF2-40B4-BE49-F238E27FC236}">
                <a16:creationId xmlns:a16="http://schemas.microsoft.com/office/drawing/2014/main" id="{786AAE7A-4D4B-4287-A903-393A0E73BD25}"/>
              </a:ext>
            </a:extLst>
          </p:cNvPr>
          <p:cNvSpPr txBox="1">
            <a:spLocks/>
          </p:cNvSpPr>
          <p:nvPr/>
        </p:nvSpPr>
        <p:spPr>
          <a:xfrm>
            <a:off x="838200" y="1674801"/>
            <a:ext cx="10515600" cy="3482187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indent="-342900" defTabSz="914400" eaLnBrk="1" fontAlgn="base" latinLnBrk="0" hangingPunct="1">
              <a:spcAft>
                <a:spcPts val="1200"/>
              </a:spcAft>
              <a:buFont typeface="Arial" panose="020B0604020202020204" pitchFamily="34" charset="0"/>
              <a:buChar char="•"/>
              <a:defRPr sz="1600" b="1" kern="1200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742950" indent="-285750" defTabSz="914400" eaLnBrk="1" fontAlgn="base" latinLnBrk="0" hangingPunct="1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600" b="1" kern="1200">
                <a:solidFill>
                  <a:srgbClr val="C00000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defTabSz="914400" eaLnBrk="1" fontAlgn="base" latinLnBrk="0" hangingPunct="1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defTabSz="914400" eaLnBrk="1" fontAlgn="base" latinLnBrk="0" hangingPunct="1">
              <a:spcAft>
                <a:spcPts val="120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Monitorização ambulatorial de pressã</a:t>
            </a: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 arterial (MAPA)</a:t>
            </a:r>
          </a:p>
          <a:p>
            <a:r>
              <a:rPr lang="pt-BR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Para a </a:t>
            </a:r>
            <a:r>
              <a:rPr lang="pt-BR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confirmação</a:t>
            </a:r>
            <a:r>
              <a:rPr lang="pt-BR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da HA em </a:t>
            </a:r>
            <a:r>
              <a:rPr lang="pt-BR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crianças</a:t>
            </a:r>
            <a:r>
              <a:rPr lang="pt-BR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 adolescentes com :</a:t>
            </a:r>
          </a:p>
          <a:p>
            <a:pPr lvl="1"/>
            <a:r>
              <a:rPr lang="pt-BR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Medidas de PA de </a:t>
            </a:r>
            <a:r>
              <a:rPr lang="pt-BR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consultórios</a:t>
            </a:r>
            <a:r>
              <a:rPr lang="pt-BR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  <a:r>
              <a:rPr lang="pt-BR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compatíveis</a:t>
            </a:r>
            <a:r>
              <a:rPr lang="pt-BR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com PA elevada por pelo menos um ano. </a:t>
            </a:r>
          </a:p>
          <a:p>
            <a:pPr lvl="1"/>
            <a:r>
              <a:rPr lang="pt-BR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Valores de PA </a:t>
            </a:r>
            <a:r>
              <a:rPr lang="pt-BR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compatíveis</a:t>
            </a:r>
            <a:r>
              <a:rPr lang="pt-BR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com HA </a:t>
            </a:r>
            <a:r>
              <a:rPr lang="pt-BR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estágio</a:t>
            </a:r>
            <a:r>
              <a:rPr lang="pt-BR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1 em </a:t>
            </a:r>
            <a:r>
              <a:rPr lang="pt-BR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três</a:t>
            </a:r>
            <a:r>
              <a:rPr lang="pt-BR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consultas ambulatoriais.</a:t>
            </a:r>
          </a:p>
          <a:p>
            <a:pPr lvl="1"/>
            <a:r>
              <a:rPr lang="pt-BR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Parte da </a:t>
            </a:r>
            <a:r>
              <a:rPr lang="pt-BR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investigação</a:t>
            </a:r>
            <a:r>
              <a:rPr lang="pt-BR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rotina nos casos de HA </a:t>
            </a:r>
            <a:r>
              <a:rPr lang="pt-BR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secundária</a:t>
            </a:r>
            <a:r>
              <a:rPr lang="pt-BR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DRC, diabetes melito (DM), apneia obstrutiva do sono (AOS), obesidade, </a:t>
            </a:r>
            <a:r>
              <a:rPr lang="pt-BR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pós-op</a:t>
            </a:r>
            <a:r>
              <a:rPr lang="pt-BR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</a:t>
            </a:r>
            <a:r>
              <a:rPr lang="pt-BR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coarctação</a:t>
            </a:r>
            <a:r>
              <a:rPr lang="pt-BR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aorta, prematuridade, transplante de </a:t>
            </a:r>
            <a:r>
              <a:rPr lang="pt-BR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órgãos</a:t>
            </a:r>
            <a:r>
              <a:rPr lang="pt-BR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sólidos</a:t>
            </a:r>
            <a:r>
              <a:rPr lang="pt-BR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 HA refratária. </a:t>
            </a:r>
          </a:p>
          <a:p>
            <a:pPr lvl="1"/>
            <a:r>
              <a:rPr lang="pt-BR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Utilizar monitores validados para uso </a:t>
            </a:r>
            <a:r>
              <a:rPr lang="pt-BR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pediátrico</a:t>
            </a:r>
            <a:r>
              <a:rPr lang="pt-BR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 dados normativos </a:t>
            </a:r>
            <a:r>
              <a:rPr lang="pt-BR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pediátricos</a:t>
            </a:r>
            <a:r>
              <a:rPr lang="pt-BR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pt-BR" b="0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186,705,716</a:t>
            </a:r>
            <a:endParaRPr lang="pt-BR" baseline="30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291464" y="228447"/>
            <a:ext cx="951188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3600" dirty="0">
                <a:solidFill>
                  <a:srgbClr val="C80030"/>
                </a:solidFill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SUGESTÃO PARA ESTADIAMENTO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506595" y="712931"/>
            <a:ext cx="8647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1800" dirty="0"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DA PA AMBULATORIAL EM CRIANÇAS E ADOLESCENTES</a:t>
            </a:r>
          </a:p>
        </p:txBody>
      </p:sp>
      <p:pic>
        <p:nvPicPr>
          <p:cNvPr id="2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097" y="2129007"/>
            <a:ext cx="11301805" cy="302642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DFEFE06-084A-4214-A3E0-807063BE4F3D}"/>
              </a:ext>
            </a:extLst>
          </p:cNvPr>
          <p:cNvSpPr txBox="1"/>
          <p:nvPr/>
        </p:nvSpPr>
        <p:spPr>
          <a:xfrm>
            <a:off x="291465" y="6121569"/>
            <a:ext cx="611447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Barroso WKS, Rodrigues CIS, </a:t>
            </a:r>
            <a:r>
              <a:rPr lang="pt-BR" sz="900" dirty="0" err="1">
                <a:latin typeface="Montserrat Medium" panose="00000600000000000000" pitchFamily="2" charset="0"/>
                <a:cs typeface="Avenir LT Std 55 Roman" panose="020B0503020203020204" charset="0"/>
              </a:rPr>
              <a:t>Bortolotto</a:t>
            </a:r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 LA, Mota-Gomes MA, Brandão AA, </a:t>
            </a:r>
          </a:p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Feitosa ADM, et al. Diretrizes Brasileiras de Hipertensão Arterial – 2020. </a:t>
            </a:r>
          </a:p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Arq. Bras. </a:t>
            </a:r>
            <a:r>
              <a:rPr lang="pt-BR" sz="900" dirty="0" err="1">
                <a:latin typeface="Montserrat Medium" panose="00000600000000000000" pitchFamily="2" charset="0"/>
                <a:cs typeface="Avenir LT Std 55 Roman" panose="020B0503020203020204" charset="0"/>
              </a:rPr>
              <a:t>Cardiol</a:t>
            </a:r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. 2021;116(3):516-658.</a:t>
            </a:r>
            <a:endParaRPr lang="es-ES" sz="900" dirty="0">
              <a:latin typeface="Montserrat Medium" panose="00000600000000000000" pitchFamily="2" charset="0"/>
              <a:cs typeface="Avenir LT Std 55 Roman" panose="020B0503020203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291464" y="228447"/>
            <a:ext cx="951188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3600" dirty="0">
                <a:solidFill>
                  <a:srgbClr val="C80030"/>
                </a:solidFill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HIPERTENSÃO ARTERIAL</a:t>
            </a:r>
          </a:p>
        </p:txBody>
      </p:sp>
      <p:sp>
        <p:nvSpPr>
          <p:cNvPr id="2" name="Espaço Reservado para Conteúdo 2"/>
          <p:cNvSpPr>
            <a:spLocks noGrp="1"/>
          </p:cNvSpPr>
          <p:nvPr>
            <p:ph idx="1"/>
          </p:nvPr>
        </p:nvSpPr>
        <p:spPr>
          <a:xfrm>
            <a:off x="1211262" y="1670685"/>
            <a:ext cx="9769475" cy="3739515"/>
          </a:xfrm>
        </p:spPr>
        <p:txBody>
          <a:bodyPr>
            <a:normAutofit/>
          </a:bodyPr>
          <a:lstStyle/>
          <a:p>
            <a:pPr marL="342900" lvl="2" indent="-342900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sz="18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Terap</a:t>
            </a:r>
            <a:r>
              <a:rPr lang="fr-FR" sz="18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ê</a:t>
            </a:r>
            <a:r>
              <a:rPr lang="it-IT" sz="18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utica</a:t>
            </a:r>
            <a:r>
              <a:rPr lang="it-IT" sz="1800" b="1" dirty="0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 </a:t>
            </a:r>
            <a:r>
              <a:rPr lang="it-IT" sz="18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n</a:t>
            </a:r>
            <a:r>
              <a:rPr lang="pt-PT" sz="18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ã</a:t>
            </a:r>
            <a:r>
              <a:rPr lang="it-IT" sz="1800" b="1" dirty="0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o </a:t>
            </a:r>
            <a:r>
              <a:rPr lang="it-IT" sz="18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farmacol</a:t>
            </a:r>
            <a:r>
              <a:rPr lang="es-ES_tradnl" sz="18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ó</a:t>
            </a:r>
            <a:r>
              <a:rPr lang="it-IT" sz="18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gica</a:t>
            </a:r>
            <a:r>
              <a:rPr lang="it-IT" sz="1800" b="1" dirty="0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  </a:t>
            </a:r>
          </a:p>
          <a:p>
            <a:pPr marL="742950" lvl="4" indent="-285750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Recomendado para todos os pacientes </a:t>
            </a:r>
            <a:r>
              <a:rPr lang="pt-BR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pediátricos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 com valores de PA acima do percentil 90 ou PA &lt; 130/80 (≥ 13 anos de idade) . (NE:C)</a:t>
            </a:r>
          </a:p>
          <a:p>
            <a:pPr marL="742950" lvl="4" indent="-285750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Redução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 de peso, </a:t>
            </a:r>
            <a:r>
              <a:rPr lang="pt-BR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exercício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 </a:t>
            </a:r>
            <a:r>
              <a:rPr lang="pt-BR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físico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, </a:t>
            </a:r>
            <a:r>
              <a:rPr lang="pt-BR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intervenção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 </a:t>
            </a:r>
            <a:r>
              <a:rPr lang="pt-BR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dietética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 e controle de estresse. (NE:C)</a:t>
            </a:r>
          </a:p>
          <a:p>
            <a:pPr marL="742950" lvl="4" indent="-285750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it-IT" sz="1600" b="1" dirty="0">
              <a:solidFill>
                <a:schemeClr val="tx1">
                  <a:lumMod val="85000"/>
                  <a:lumOff val="15000"/>
                </a:schemeClr>
              </a:solidFill>
              <a:cs typeface="Montserrat SemiBold" panose="00000700000000000000" pitchFamily="2" charset="0"/>
            </a:endParaRPr>
          </a:p>
          <a:p>
            <a:pPr marL="342900" lvl="2" indent="-342900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sz="18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Terap</a:t>
            </a:r>
            <a:r>
              <a:rPr lang="fr-FR" sz="18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ê</a:t>
            </a:r>
            <a:r>
              <a:rPr lang="it-IT" sz="18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utica</a:t>
            </a:r>
            <a:r>
              <a:rPr lang="it-IT" sz="1800" b="1" dirty="0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 </a:t>
            </a:r>
            <a:r>
              <a:rPr lang="it-IT" sz="18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farmacol</a:t>
            </a:r>
            <a:r>
              <a:rPr lang="es-ES_tradnl" sz="18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ó</a:t>
            </a:r>
            <a:r>
              <a:rPr lang="it-IT" sz="18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gica</a:t>
            </a:r>
            <a:endParaRPr lang="it-IT" sz="1800" b="1" dirty="0">
              <a:solidFill>
                <a:schemeClr val="tx1">
                  <a:lumMod val="85000"/>
                  <a:lumOff val="15000"/>
                </a:schemeClr>
              </a:solidFill>
              <a:cs typeface="Montserrat SemiBold" panose="00000700000000000000" pitchFamily="2" charset="0"/>
            </a:endParaRPr>
          </a:p>
          <a:p>
            <a:pPr marL="742950" lvl="4" indent="-285750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Indicada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 nos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casos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com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 HA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sintomática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,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secundária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 a DRC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ou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 DM,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presença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 de LOA, HA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estágio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 2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sem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 causa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modificável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aparente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 e HA persistente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não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 responsiva à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mudança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 de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estilo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 de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vida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 (MEV).  (NE:B)</a:t>
            </a:r>
          </a:p>
          <a:p>
            <a:pPr marL="742950" lvl="4" indent="-285750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Alvo :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redução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 da PA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abaixo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 do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percentil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 90. (NE: C)</a:t>
            </a:r>
          </a:p>
          <a:p>
            <a:pPr marL="742950" lvl="4" indent="-285750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Não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resposta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 a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monoterapia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 por mais de 6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meses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, considerar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encaminhamento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ao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especialista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em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 HA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na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criança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Montserrat SemiBold" panose="00000700000000000000" pitchFamily="2" charset="0"/>
              </a:rPr>
              <a:t> e no adolescente. (NE: C) </a:t>
            </a:r>
            <a:endParaRPr lang="it-IT" sz="1600" b="1" dirty="0">
              <a:solidFill>
                <a:schemeClr val="tx1">
                  <a:lumMod val="85000"/>
                  <a:lumOff val="15000"/>
                </a:schemeClr>
              </a:solidFill>
              <a:cs typeface="Montserrat SemiBold" panose="000007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5F31F07-A628-415E-800F-876E084D308E}"/>
              </a:ext>
            </a:extLst>
          </p:cNvPr>
          <p:cNvSpPr txBox="1"/>
          <p:nvPr/>
        </p:nvSpPr>
        <p:spPr>
          <a:xfrm>
            <a:off x="291465" y="6121569"/>
            <a:ext cx="611447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Barroso WKS, Rodrigues CIS, </a:t>
            </a:r>
            <a:r>
              <a:rPr lang="pt-BR" sz="900" dirty="0" err="1">
                <a:latin typeface="Montserrat Medium" panose="00000600000000000000" pitchFamily="2" charset="0"/>
                <a:cs typeface="Avenir LT Std 55 Roman" panose="020B0503020203020204" charset="0"/>
              </a:rPr>
              <a:t>Bortolotto</a:t>
            </a:r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 LA, Mota-Gomes MA, Brandão AA, </a:t>
            </a:r>
          </a:p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Feitosa ADM, et al. Diretrizes Brasileiras de Hipertensão Arterial – 2020. </a:t>
            </a:r>
          </a:p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Arq. Bras. </a:t>
            </a:r>
            <a:r>
              <a:rPr lang="pt-BR" sz="900" dirty="0" err="1">
                <a:latin typeface="Montserrat Medium" panose="00000600000000000000" pitchFamily="2" charset="0"/>
                <a:cs typeface="Avenir LT Std 55 Roman" panose="020B0503020203020204" charset="0"/>
              </a:rPr>
              <a:t>Cardiol</a:t>
            </a:r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. 2021;116(3):516-658.</a:t>
            </a:r>
            <a:endParaRPr lang="es-ES" sz="900" dirty="0">
              <a:latin typeface="Montserrat Medium" panose="00000600000000000000" pitchFamily="2" charset="0"/>
              <a:cs typeface="Avenir LT Std 55 Roman" panose="020B0503020203020204" charset="0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965135F3-6903-40E8-BF79-B43525DCA9C8}"/>
              </a:ext>
            </a:extLst>
          </p:cNvPr>
          <p:cNvSpPr txBox="1"/>
          <p:nvPr/>
        </p:nvSpPr>
        <p:spPr>
          <a:xfrm>
            <a:off x="4201795" y="691118"/>
            <a:ext cx="759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1800" dirty="0"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NA CRIANÇA E ADOLESCENTE – ASPECTOS TERAPÊUTICOS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291465" y="228600"/>
            <a:ext cx="108953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3600" dirty="0">
                <a:solidFill>
                  <a:srgbClr val="C80030"/>
                </a:solidFill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MEDICAMENTOS ANTI-HIPERTENSIVOS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620895" y="686435"/>
            <a:ext cx="81426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1800" dirty="0"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UTILIZADOS EM CRIANÇAS  E ADOLESCENTES NO BRASIL</a:t>
            </a:r>
          </a:p>
        </p:txBody>
      </p:sp>
      <p:pic>
        <p:nvPicPr>
          <p:cNvPr id="4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440" y="1100222"/>
            <a:ext cx="5565775" cy="497586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08DD28A-B052-4269-AD0C-CECAE5E74B2A}"/>
              </a:ext>
            </a:extLst>
          </p:cNvPr>
          <p:cNvSpPr txBox="1"/>
          <p:nvPr/>
        </p:nvSpPr>
        <p:spPr>
          <a:xfrm>
            <a:off x="291465" y="6121569"/>
            <a:ext cx="611447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Barroso WKS, Rodrigues CIS, </a:t>
            </a:r>
            <a:r>
              <a:rPr lang="pt-BR" sz="900" dirty="0" err="1">
                <a:latin typeface="Montserrat Medium" panose="00000600000000000000" pitchFamily="2" charset="0"/>
                <a:cs typeface="Avenir LT Std 55 Roman" panose="020B0503020203020204" charset="0"/>
              </a:rPr>
              <a:t>Bortolotto</a:t>
            </a:r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 LA, Mota-Gomes MA, Brandão AA, </a:t>
            </a:r>
          </a:p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Feitosa ADM, et al. Diretrizes Brasileiras de Hipertensão Arterial – 2020. </a:t>
            </a:r>
          </a:p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Arq. Bras. </a:t>
            </a:r>
            <a:r>
              <a:rPr lang="pt-BR" sz="900" dirty="0" err="1">
                <a:latin typeface="Montserrat Medium" panose="00000600000000000000" pitchFamily="2" charset="0"/>
                <a:cs typeface="Avenir LT Std 55 Roman" panose="020B0503020203020204" charset="0"/>
              </a:rPr>
              <a:t>Cardiol</a:t>
            </a:r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. 2021;116(3):516-658.</a:t>
            </a:r>
            <a:endParaRPr lang="es-ES" sz="900" dirty="0">
              <a:latin typeface="Montserrat Medium" panose="00000600000000000000" pitchFamily="2" charset="0"/>
              <a:cs typeface="Avenir LT Std 55 Roman" panose="020B0503020203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291464" y="228447"/>
            <a:ext cx="951188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3600" dirty="0">
                <a:solidFill>
                  <a:srgbClr val="C80030"/>
                </a:solidFill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SEGUIMENTO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0" y="0"/>
            <a:ext cx="0" cy="0"/>
          </a:xfrm>
        </p:spPr>
        <p:txBody>
          <a:bodyPr>
            <a:normAutofit fontScale="25000" lnSpcReduction="20000"/>
          </a:bodyPr>
          <a:lstStyle/>
          <a:p>
            <a:pPr algn="just"/>
            <a:endParaRPr lang="pt-BR" sz="2400" dirty="0">
              <a:solidFill>
                <a:schemeClr val="bg2">
                  <a:lumMod val="75000"/>
                </a:schemeClr>
              </a:solidFill>
              <a:latin typeface="Montserrat SemiBold" panose="00000700000000000000" pitchFamily="2" charset="0"/>
              <a:cs typeface="Montserrat SemiBold" panose="00000700000000000000" pitchFamily="2" charset="0"/>
            </a:endParaRPr>
          </a:p>
          <a:p>
            <a:pPr algn="just"/>
            <a:endParaRPr lang="pt-BR" sz="2000" dirty="0">
              <a:solidFill>
                <a:schemeClr val="bg2">
                  <a:lumMod val="75000"/>
                </a:schemeClr>
              </a:solidFill>
              <a:latin typeface="Montserrat SemiBold" panose="00000700000000000000" pitchFamily="2" charset="0"/>
              <a:cs typeface="Montserrat SemiBold" panose="00000700000000000000" pitchFamily="2" charset="0"/>
            </a:endParaRPr>
          </a:p>
          <a:p>
            <a:pPr algn="just"/>
            <a:endParaRPr lang="pt-BR" dirty="0">
              <a:solidFill>
                <a:schemeClr val="bg2">
                  <a:lumMod val="75000"/>
                </a:schemeClr>
              </a:solidFill>
              <a:latin typeface="Montserrat SemiBold" panose="00000700000000000000" pitchFamily="2" charset="0"/>
              <a:cs typeface="Montserrat SemiBold" panose="00000700000000000000" pitchFamily="2" charset="0"/>
            </a:endParaRPr>
          </a:p>
          <a:p>
            <a:endParaRPr lang="pt-BR" dirty="0">
              <a:solidFill>
                <a:schemeClr val="bg2">
                  <a:lumMod val="75000"/>
                </a:schemeClr>
              </a:solidFill>
              <a:latin typeface="Montserrat SemiBold" panose="00000700000000000000" pitchFamily="2" charset="0"/>
              <a:cs typeface="Montserrat SemiBold" panose="00000700000000000000" pitchFamily="2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3106420" y="689457"/>
            <a:ext cx="81426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1800" dirty="0"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DE CRIANÇAS E ADOLESCENTES COM HA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D3A3202-5C52-4BDE-B587-D1A710DA2E8C}"/>
              </a:ext>
            </a:extLst>
          </p:cNvPr>
          <p:cNvSpPr txBox="1"/>
          <p:nvPr/>
        </p:nvSpPr>
        <p:spPr>
          <a:xfrm>
            <a:off x="291465" y="6121569"/>
            <a:ext cx="611447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Barroso WKS, Rodrigues CIS, </a:t>
            </a:r>
            <a:r>
              <a:rPr lang="pt-BR" sz="900" dirty="0" err="1">
                <a:latin typeface="Montserrat Medium" panose="00000600000000000000" pitchFamily="2" charset="0"/>
                <a:cs typeface="Avenir LT Std 55 Roman" panose="020B0503020203020204" charset="0"/>
              </a:rPr>
              <a:t>Bortolotto</a:t>
            </a:r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 LA, Mota-Gomes MA, Brandão AA, </a:t>
            </a:r>
          </a:p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Feitosa ADM, et al. Diretrizes Brasileiras de Hipertensão Arterial – 2020. </a:t>
            </a:r>
          </a:p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Arq. Bras. </a:t>
            </a:r>
            <a:r>
              <a:rPr lang="pt-BR" sz="900" dirty="0" err="1">
                <a:latin typeface="Montserrat Medium" panose="00000600000000000000" pitchFamily="2" charset="0"/>
                <a:cs typeface="Avenir LT Std 55 Roman" panose="020B0503020203020204" charset="0"/>
              </a:rPr>
              <a:t>Cardiol</a:t>
            </a:r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. 2021;116(3):516-658.</a:t>
            </a:r>
            <a:endParaRPr lang="es-ES" sz="900" dirty="0">
              <a:latin typeface="Montserrat Medium" panose="00000600000000000000" pitchFamily="2" charset="0"/>
              <a:cs typeface="Avenir LT Std 55 Roman" panose="020B0503020203020204" charset="0"/>
            </a:endParaRP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41B90DA5-8726-4E43-8063-563BC8C62424}"/>
              </a:ext>
            </a:extLst>
          </p:cNvPr>
          <p:cNvSpPr txBox="1">
            <a:spLocks/>
          </p:cNvSpPr>
          <p:nvPr/>
        </p:nvSpPr>
        <p:spPr>
          <a:xfrm>
            <a:off x="1114425" y="1586081"/>
            <a:ext cx="9963150" cy="404810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defTabSz="914400" eaLnBrk="1" fontAlgn="base" latinLnBrk="0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742950" indent="-285750" defTabSz="914400" eaLnBrk="1" fontAlgn="base" latinLnBrk="0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342900" indent="-342900" defTabSz="914400" eaLnBrk="1" fontAlgn="base" latinLnBrk="0" hangingPunct="1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8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ea typeface="+mn-ea"/>
                <a:cs typeface="Montserrat SemiBold" panose="00000700000000000000" pitchFamily="2" charset="0"/>
              </a:defRPr>
            </a:lvl3pPr>
            <a:lvl4pPr marL="1600200" indent="-228600" defTabSz="914400" eaLnBrk="1" fontAlgn="base" latinLnBrk="0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742950" indent="-285750" defTabSz="914400" eaLnBrk="1" fontAlgn="base" latinLnBrk="0" hangingPunct="1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ea typeface="+mn-ea"/>
                <a:cs typeface="Montserrat SemiBold" panose="00000700000000000000" pitchFamily="2" charset="0"/>
              </a:defRPr>
            </a:lvl5pPr>
            <a:lvl6pPr marL="2514600" indent="-228600" defTabSz="914400" eaLnBrk="1" fontAlgn="base" latinLnBrk="0" hangingPunct="1">
              <a:spcBef>
                <a:spcPct val="20000"/>
              </a:spcBef>
              <a:spcAft>
                <a:spcPct val="0"/>
              </a:spcAft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fontAlgn="base" latinLnBrk="0" hangingPunct="1">
              <a:spcBef>
                <a:spcPct val="20000"/>
              </a:spcBef>
              <a:spcAft>
                <a:spcPct val="0"/>
              </a:spcAft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fontAlgn="base" latinLnBrk="0" hangingPunct="1">
              <a:spcBef>
                <a:spcPct val="20000"/>
              </a:spcBef>
              <a:spcAft>
                <a:spcPct val="0"/>
              </a:spcAft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fontAlgn="base" latinLnBrk="0" hangingPunct="1">
              <a:spcBef>
                <a:spcPct val="20000"/>
              </a:spcBef>
              <a:spcAft>
                <a:spcPct val="0"/>
              </a:spcAft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800" dirty="0" err="1"/>
              <a:t>Frequência</a:t>
            </a:r>
            <a:r>
              <a:rPr lang="pt-BR" sz="1800" dirty="0"/>
              <a:t> do acompanhamento  dependerá da gravidade e necessidade de tratamento farmacológico. </a:t>
            </a:r>
          </a:p>
          <a:p>
            <a:pPr marL="1143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800" dirty="0"/>
              <a:t>Tratamento </a:t>
            </a:r>
            <a:r>
              <a:rPr lang="pt-BR" sz="1800" dirty="0" err="1"/>
              <a:t>não</a:t>
            </a:r>
            <a:r>
              <a:rPr lang="pt-BR" sz="1800" dirty="0"/>
              <a:t> </a:t>
            </a:r>
            <a:r>
              <a:rPr lang="pt-BR" sz="1800" dirty="0" err="1"/>
              <a:t>farmacológico</a:t>
            </a:r>
            <a:r>
              <a:rPr lang="pt-BR" sz="1800" dirty="0"/>
              <a:t>, recomendado seguimento  clínico :  3 - 6 meses.  Utilizar a MRPA como adjuvante do controle. </a:t>
            </a:r>
          </a:p>
          <a:p>
            <a:pPr marL="1143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800" dirty="0"/>
              <a:t>Tratamento farmacológico : </a:t>
            </a:r>
          </a:p>
          <a:p>
            <a:pPr marL="0" lvl="2" indent="-685800">
              <a:lnSpc>
                <a:spcPct val="120000"/>
              </a:lnSpc>
            </a:pPr>
            <a:r>
              <a:rPr lang="pt-BR" sz="1400" b="0" dirty="0"/>
              <a:t>Seguimento quinzenal ou mensal até a </a:t>
            </a:r>
            <a:r>
              <a:rPr lang="pt-BR" sz="1400" b="0" dirty="0" err="1"/>
              <a:t>determinação</a:t>
            </a:r>
            <a:r>
              <a:rPr lang="pt-BR" sz="1400" b="0" dirty="0"/>
              <a:t> da dose ideal ou da necessidade de </a:t>
            </a:r>
            <a:r>
              <a:rPr lang="pt-BR" sz="1400" b="0" dirty="0" err="1"/>
              <a:t>associação</a:t>
            </a:r>
            <a:r>
              <a:rPr lang="pt-BR" sz="1400" b="0" dirty="0"/>
              <a:t>. </a:t>
            </a:r>
          </a:p>
          <a:p>
            <a:pPr marL="0" lvl="2" indent="-685800">
              <a:lnSpc>
                <a:spcPct val="120000"/>
              </a:lnSpc>
            </a:pPr>
            <a:r>
              <a:rPr lang="pt-BR" sz="1400" b="0" dirty="0"/>
              <a:t>Fase </a:t>
            </a:r>
            <a:r>
              <a:rPr lang="pt-BR" sz="1400" b="0" dirty="0" err="1"/>
              <a:t>intermediária</a:t>
            </a:r>
            <a:r>
              <a:rPr lang="pt-BR" sz="1400" b="0" dirty="0"/>
              <a:t>:  reavaliar com  4 - 6 semanas.</a:t>
            </a:r>
          </a:p>
          <a:p>
            <a:pPr marL="0" lvl="2" indent="-685800">
              <a:lnSpc>
                <a:spcPct val="120000"/>
              </a:lnSpc>
            </a:pPr>
            <a:r>
              <a:rPr lang="pt-BR" sz="1400" b="0" dirty="0"/>
              <a:t>HA controlada : reavaliar 03/03 meses . </a:t>
            </a:r>
          </a:p>
          <a:p>
            <a:pPr marL="1143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800" dirty="0"/>
              <a:t>MAPA : indicado quando </a:t>
            </a:r>
            <a:r>
              <a:rPr lang="pt-BR" sz="1800" dirty="0" err="1"/>
              <a:t>não</a:t>
            </a:r>
            <a:r>
              <a:rPr lang="pt-BR" sz="1800" dirty="0"/>
              <a:t> houver controle da HA ou nos casos de risco de </a:t>
            </a:r>
            <a:r>
              <a:rPr lang="pt-BR" sz="1800" dirty="0" err="1"/>
              <a:t>hipertensão</a:t>
            </a:r>
            <a:r>
              <a:rPr lang="pt-BR" sz="1800" dirty="0"/>
              <a:t> mascarada (HM).  </a:t>
            </a:r>
            <a:r>
              <a:rPr lang="pt-BR" sz="1800" dirty="0" err="1"/>
              <a:t>Ex</a:t>
            </a:r>
            <a:r>
              <a:rPr lang="pt-BR" sz="1800" dirty="0"/>
              <a:t>:  </a:t>
            </a:r>
            <a:r>
              <a:rPr lang="pt-BR" sz="1800" dirty="0" err="1"/>
              <a:t>pós-operatório</a:t>
            </a:r>
            <a:r>
              <a:rPr lang="pt-BR" sz="1800" dirty="0"/>
              <a:t> tardio de </a:t>
            </a:r>
            <a:r>
              <a:rPr lang="pt-BR" sz="1800" dirty="0" err="1"/>
              <a:t>coarctação</a:t>
            </a:r>
            <a:r>
              <a:rPr lang="pt-BR" sz="1800" dirty="0"/>
              <a:t> de aorta (NE:C).</a:t>
            </a:r>
            <a:r>
              <a:rPr lang="pt-BR" sz="1800" baseline="30000" dirty="0"/>
              <a:t>705</a:t>
            </a:r>
            <a:r>
              <a:rPr lang="pt-BR" sz="1800" dirty="0"/>
              <a:t> </a:t>
            </a:r>
            <a:endParaRPr lang="pt-BR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291464" y="228447"/>
            <a:ext cx="951188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3600" dirty="0">
                <a:solidFill>
                  <a:srgbClr val="C80030"/>
                </a:solidFill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CRISE HIPERTENSIVA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954145" y="735735"/>
            <a:ext cx="47898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1800" dirty="0"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(VER CAPÍTULO 13)</a:t>
            </a:r>
          </a:p>
        </p:txBody>
      </p:sp>
      <p:sp>
        <p:nvSpPr>
          <p:cNvPr id="2" name="Espaço Reservado para Conteúdo 3"/>
          <p:cNvSpPr>
            <a:spLocks noGrp="1"/>
          </p:cNvSpPr>
          <p:nvPr>
            <p:ph idx="1"/>
          </p:nvPr>
        </p:nvSpPr>
        <p:spPr>
          <a:xfrm>
            <a:off x="1129347" y="1825717"/>
            <a:ext cx="10439399" cy="4526280"/>
          </a:xfrm>
        </p:spPr>
        <p:txBody>
          <a:bodyPr>
            <a:noAutofit/>
          </a:bodyPr>
          <a:lstStyle/>
          <a:p>
            <a:pPr marL="57150" lvl="2" indent="-285750" algn="just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800" dirty="0" err="1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Não</a:t>
            </a:r>
            <a:r>
              <a:rPr lang="pt-BR" sz="1800" dirty="0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 há consenso quanto ao </a:t>
            </a:r>
            <a:r>
              <a:rPr lang="pt-BR" sz="1800" dirty="0" err="1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nível</a:t>
            </a:r>
            <a:r>
              <a:rPr lang="pt-BR" sz="1800" dirty="0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 de PA para definir EH,</a:t>
            </a:r>
            <a:r>
              <a:rPr lang="pt-BR" sz="1800" baseline="30000" dirty="0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728</a:t>
            </a:r>
            <a:r>
              <a:rPr lang="pt-BR" sz="1800" dirty="0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 </a:t>
            </a:r>
          </a:p>
          <a:p>
            <a:pPr marL="57150" lvl="2" indent="-285750" algn="just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A  </a:t>
            </a:r>
            <a:r>
              <a:rPr lang="pt-BR" sz="1800" dirty="0" err="1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Associação</a:t>
            </a:r>
            <a:r>
              <a:rPr lang="pt-BR" sz="1800" dirty="0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 Americana de Pediatria (AAP) define EH como qualquer </a:t>
            </a:r>
            <a:r>
              <a:rPr lang="pt-BR" sz="1800" dirty="0" err="1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condição</a:t>
            </a:r>
            <a:r>
              <a:rPr lang="pt-BR" sz="1800" dirty="0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 em que a </a:t>
            </a:r>
            <a:r>
              <a:rPr lang="pt-BR" sz="1800" dirty="0" err="1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criança</a:t>
            </a:r>
            <a:r>
              <a:rPr lang="pt-BR" sz="1800" dirty="0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 apresenta PA acima do </a:t>
            </a:r>
            <a:r>
              <a:rPr lang="pt-BR" sz="1800" dirty="0" err="1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estágio</a:t>
            </a:r>
            <a:r>
              <a:rPr lang="pt-BR" sz="1800" dirty="0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 2 de HA. </a:t>
            </a:r>
          </a:p>
          <a:p>
            <a:pPr marL="57150" lvl="3" indent="-285750" algn="just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800" dirty="0" err="1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Crianças</a:t>
            </a:r>
            <a:r>
              <a:rPr lang="pt-BR" sz="1800" dirty="0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 com PA &gt; percentil 95 + 30mmHg correm maior risco de </a:t>
            </a:r>
            <a:r>
              <a:rPr lang="pt-BR" sz="1800" dirty="0" err="1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complicações</a:t>
            </a:r>
            <a:r>
              <a:rPr lang="pt-BR" sz="1800" dirty="0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. </a:t>
            </a:r>
          </a:p>
          <a:p>
            <a:pPr marL="57150" lvl="2" indent="-285750" algn="just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O tratamento das EH deve ser realizado com o paciente internado,  com </a:t>
            </a:r>
            <a:r>
              <a:rPr lang="pt-BR" sz="1800" dirty="0" err="1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medicação</a:t>
            </a:r>
            <a:r>
              <a:rPr lang="pt-BR" sz="1800" dirty="0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 intravenosa (IV). </a:t>
            </a:r>
          </a:p>
          <a:p>
            <a:pPr marL="57150" lvl="2" indent="-285750" algn="just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Na UH, sem sinais de comprometimento de </a:t>
            </a:r>
            <a:r>
              <a:rPr lang="pt-BR" sz="1800" dirty="0" err="1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órgãos-alvo</a:t>
            </a:r>
            <a:r>
              <a:rPr lang="pt-BR" sz="1800" dirty="0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, pode fazer uso inicialmente de alfa-agonistas centrais, vasodilatadores ou BCC.</a:t>
            </a:r>
            <a:r>
              <a:rPr lang="pt-BR" sz="1800" baseline="30000" dirty="0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705</a:t>
            </a:r>
            <a:r>
              <a:rPr lang="pt-BR" sz="1800" dirty="0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 O objetivo do tratamento é reduzir a PA em 25% nas primeiras 8h, seguida de </a:t>
            </a:r>
            <a:r>
              <a:rPr lang="pt-BR" sz="1800" dirty="0" err="1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redução</a:t>
            </a:r>
            <a:r>
              <a:rPr lang="pt-BR" sz="1800" dirty="0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 lenta em torno de 24-48h, até </a:t>
            </a:r>
            <a:r>
              <a:rPr lang="pt-BR" sz="1800" dirty="0" err="1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alcançar</a:t>
            </a:r>
            <a:r>
              <a:rPr lang="pt-BR" sz="1800" dirty="0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 o percentil 95. A </a:t>
            </a:r>
            <a:r>
              <a:rPr lang="pt-BR" sz="1800" dirty="0" err="1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redução</a:t>
            </a:r>
            <a:r>
              <a:rPr lang="pt-BR" sz="1800" dirty="0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 </a:t>
            </a:r>
            <a:r>
              <a:rPr lang="pt-BR" sz="1800" dirty="0" err="1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rápida</a:t>
            </a:r>
            <a:r>
              <a:rPr lang="pt-BR" sz="1800" dirty="0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 </a:t>
            </a:r>
            <a:r>
              <a:rPr lang="pt-BR" sz="1800" dirty="0" err="1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podera</a:t>
            </a:r>
            <a:r>
              <a:rPr lang="pt-BR" sz="1800" dirty="0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́ acarretar danos, principalmente cerebrais.</a:t>
            </a:r>
            <a:r>
              <a:rPr lang="pt-BR" sz="1800" baseline="30000" dirty="0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730,731  </a:t>
            </a:r>
            <a:r>
              <a:rPr lang="pt-BR" sz="1800" b="1" dirty="0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(NE: C)</a:t>
            </a:r>
          </a:p>
          <a:p>
            <a:pPr marL="0" lvl="2" algn="just">
              <a:spcBef>
                <a:spcPts val="0"/>
              </a:spcBef>
              <a:spcAft>
                <a:spcPts val="600"/>
              </a:spcAft>
            </a:pPr>
            <a:endParaRPr lang="pt-BR" sz="1800" dirty="0">
              <a:solidFill>
                <a:schemeClr val="bg2">
                  <a:lumMod val="75000"/>
                </a:schemeClr>
              </a:solidFill>
              <a:cs typeface="Montserrat SemiBold" panose="00000700000000000000" pitchFamily="2" charset="0"/>
            </a:endParaRPr>
          </a:p>
          <a:p>
            <a:pPr marL="0" lvl="2">
              <a:spcBef>
                <a:spcPts val="0"/>
              </a:spcBef>
              <a:spcAft>
                <a:spcPts val="600"/>
              </a:spcAft>
            </a:pPr>
            <a:endParaRPr lang="pt-PT" sz="1800" b="1" dirty="0">
              <a:solidFill>
                <a:schemeClr val="bg2">
                  <a:lumMod val="75000"/>
                </a:schemeClr>
              </a:solidFill>
              <a:cs typeface="Montserrat SemiBold" panose="00000700000000000000" pitchFamily="2" charset="0"/>
            </a:endParaRPr>
          </a:p>
          <a:p>
            <a:pPr marL="0" lvl="2">
              <a:spcBef>
                <a:spcPts val="0"/>
              </a:spcBef>
              <a:spcAft>
                <a:spcPts val="600"/>
              </a:spcAft>
            </a:pPr>
            <a:endParaRPr lang="pt-PT" sz="1800" b="1" dirty="0">
              <a:solidFill>
                <a:schemeClr val="bg2">
                  <a:lumMod val="75000"/>
                </a:schemeClr>
              </a:solidFill>
              <a:cs typeface="Montserrat SemiBold" panose="00000700000000000000" pitchFamily="2" charset="0"/>
            </a:endParaRPr>
          </a:p>
          <a:p>
            <a:pPr marL="0">
              <a:spcBef>
                <a:spcPts val="0"/>
              </a:spcBef>
              <a:spcAft>
                <a:spcPts val="600"/>
              </a:spcAft>
            </a:pPr>
            <a:endParaRPr lang="pt-PT" sz="1800" b="1" dirty="0">
              <a:solidFill>
                <a:schemeClr val="bg2">
                  <a:lumMod val="75000"/>
                </a:schemeClr>
              </a:solidFill>
              <a:cs typeface="Montserrat SemiBold" panose="00000700000000000000" pitchFamily="2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5C12C01-2F3C-431C-B970-E0DA86B81930}"/>
              </a:ext>
            </a:extLst>
          </p:cNvPr>
          <p:cNvSpPr txBox="1"/>
          <p:nvPr/>
        </p:nvSpPr>
        <p:spPr>
          <a:xfrm>
            <a:off x="291465" y="6121569"/>
            <a:ext cx="611447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Barroso WKS, Rodrigues CIS, </a:t>
            </a:r>
            <a:r>
              <a:rPr lang="pt-BR" sz="900" dirty="0" err="1">
                <a:latin typeface="Montserrat Medium" panose="00000600000000000000" pitchFamily="2" charset="0"/>
                <a:cs typeface="Avenir LT Std 55 Roman" panose="020B0503020203020204" charset="0"/>
              </a:rPr>
              <a:t>Bortolotto</a:t>
            </a:r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 LA, Mota-Gomes MA, Brandão AA, </a:t>
            </a:r>
          </a:p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Feitosa ADM, et al. Diretrizes Brasileiras de Hipertensão Arterial – 2020. </a:t>
            </a:r>
          </a:p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Arq. Bras. </a:t>
            </a:r>
            <a:r>
              <a:rPr lang="pt-BR" sz="900" dirty="0" err="1">
                <a:latin typeface="Montserrat Medium" panose="00000600000000000000" pitchFamily="2" charset="0"/>
                <a:cs typeface="Avenir LT Std 55 Roman" panose="020B0503020203020204" charset="0"/>
              </a:rPr>
              <a:t>Cardiol</a:t>
            </a:r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. 2021;116(3):516-658.</a:t>
            </a:r>
            <a:endParaRPr lang="es-ES" sz="900" dirty="0">
              <a:latin typeface="Montserrat Medium" panose="00000600000000000000" pitchFamily="2" charset="0"/>
              <a:cs typeface="Avenir LT Std 55 Roman" panose="020B0503020203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291464" y="228447"/>
            <a:ext cx="951188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3600" dirty="0">
                <a:solidFill>
                  <a:srgbClr val="C80030"/>
                </a:solidFill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PRINCIPAIS MEDICAMENTOS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706370" y="789305"/>
            <a:ext cx="9380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1800" dirty="0"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E DOSES PEDIÁTRICAS  UTILIZADOS PARA CONTROLE  DE EMERGÊNCIA HIPERTENSIVA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t="1363"/>
          <a:stretch/>
        </p:blipFill>
        <p:spPr>
          <a:xfrm>
            <a:off x="548957" y="2200673"/>
            <a:ext cx="11094085" cy="336003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30BB6AD-6FB0-4CD8-81C4-EFCEC6433625}"/>
              </a:ext>
            </a:extLst>
          </p:cNvPr>
          <p:cNvSpPr txBox="1"/>
          <p:nvPr/>
        </p:nvSpPr>
        <p:spPr>
          <a:xfrm>
            <a:off x="291465" y="6121569"/>
            <a:ext cx="611447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Barroso WKS, Rodrigues CIS, </a:t>
            </a:r>
            <a:r>
              <a:rPr lang="pt-BR" sz="900" dirty="0" err="1">
                <a:latin typeface="Montserrat Medium" panose="00000600000000000000" pitchFamily="2" charset="0"/>
                <a:cs typeface="Avenir LT Std 55 Roman" panose="020B0503020203020204" charset="0"/>
              </a:rPr>
              <a:t>Bortolotto</a:t>
            </a:r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 LA, Mota-Gomes MA, Brandão AA, </a:t>
            </a:r>
          </a:p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Feitosa ADM, et al. Diretrizes Brasileiras de Hipertensão Arterial – 2020. </a:t>
            </a:r>
          </a:p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Arq. Bras. </a:t>
            </a:r>
            <a:r>
              <a:rPr lang="pt-BR" sz="900" dirty="0" err="1">
                <a:latin typeface="Montserrat Medium" panose="00000600000000000000" pitchFamily="2" charset="0"/>
                <a:cs typeface="Avenir LT Std 55 Roman" panose="020B0503020203020204" charset="0"/>
              </a:rPr>
              <a:t>Cardiol</a:t>
            </a:r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. 2021;116(3):516-658.</a:t>
            </a:r>
            <a:endParaRPr lang="es-ES" sz="900" dirty="0">
              <a:latin typeface="Montserrat Medium" panose="00000600000000000000" pitchFamily="2" charset="0"/>
              <a:cs typeface="Avenir LT Std 55 Roman" panose="020B0503020203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8"/>
          <p:cNvSpPr txBox="1"/>
          <p:nvPr/>
        </p:nvSpPr>
        <p:spPr>
          <a:xfrm>
            <a:off x="291464" y="228447"/>
            <a:ext cx="1047813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3600" dirty="0">
                <a:solidFill>
                  <a:srgbClr val="C80030"/>
                </a:solidFill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MENSAGENS PRINCIPAIS</a:t>
            </a:r>
          </a:p>
        </p:txBody>
      </p:sp>
      <p:pic>
        <p:nvPicPr>
          <p:cNvPr id="2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rcRect t="14563"/>
          <a:stretch>
            <a:fillRect/>
          </a:stretch>
        </p:blipFill>
        <p:spPr>
          <a:xfrm>
            <a:off x="467995" y="2045017"/>
            <a:ext cx="11256010" cy="276796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A376871-2C43-45A5-B200-A1811A33EDCA}"/>
              </a:ext>
            </a:extLst>
          </p:cNvPr>
          <p:cNvSpPr txBox="1"/>
          <p:nvPr/>
        </p:nvSpPr>
        <p:spPr>
          <a:xfrm>
            <a:off x="291465" y="6121569"/>
            <a:ext cx="611447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Barroso WKS, Rodrigues CIS, </a:t>
            </a:r>
            <a:r>
              <a:rPr lang="pt-BR" sz="900" dirty="0" err="1">
                <a:latin typeface="Montserrat Medium" panose="00000600000000000000" pitchFamily="2" charset="0"/>
                <a:cs typeface="Avenir LT Std 55 Roman" panose="020B0503020203020204" charset="0"/>
              </a:rPr>
              <a:t>Bortolotto</a:t>
            </a:r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 LA, Mota-Gomes MA, Brandão AA, </a:t>
            </a:r>
          </a:p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Feitosa ADM, et al. Diretrizes Brasileiras de Hipertensão Arterial – 2020. </a:t>
            </a:r>
          </a:p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Arq. Bras. </a:t>
            </a:r>
            <a:r>
              <a:rPr lang="pt-BR" sz="900" dirty="0" err="1">
                <a:latin typeface="Montserrat Medium" panose="00000600000000000000" pitchFamily="2" charset="0"/>
                <a:cs typeface="Avenir LT Std 55 Roman" panose="020B0503020203020204" charset="0"/>
              </a:rPr>
              <a:t>Cardiol</a:t>
            </a:r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. 2021;116(3):516-658.</a:t>
            </a:r>
            <a:endParaRPr lang="es-ES" sz="900" dirty="0">
              <a:latin typeface="Montserrat Medium" panose="00000600000000000000" pitchFamily="2" charset="0"/>
              <a:cs typeface="Avenir LT Std 55 Roman" panose="020B05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s 11"/>
          <p:cNvSpPr/>
          <p:nvPr/>
        </p:nvSpPr>
        <p:spPr>
          <a:xfrm>
            <a:off x="0" y="-97790"/>
            <a:ext cx="12342495" cy="6955790"/>
          </a:xfrm>
          <a:prstGeom prst="rect">
            <a:avLst/>
          </a:prstGeom>
          <a:solidFill>
            <a:schemeClr val="bg2">
              <a:lumMod val="5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217169" y="3071356"/>
            <a:ext cx="6710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4400" dirty="0">
                <a:solidFill>
                  <a:schemeClr val="bg1"/>
                </a:solidFill>
                <a:latin typeface="Montserrat SemiBold" panose="00000700000000000000" pitchFamily="2" charset="0"/>
                <a:cs typeface="AvenirNext LT Pro Bold" panose="020B0804020202020204" charset="0"/>
              </a:rPr>
              <a:t>OBRIGADO</a:t>
            </a:r>
            <a:endParaRPr lang="pt-BR" altLang="en-US" sz="4400" dirty="0">
              <a:solidFill>
                <a:srgbClr val="F61D25"/>
              </a:solidFill>
              <a:latin typeface="Montserrat SemiBold" panose="00000700000000000000" pitchFamily="2" charset="0"/>
              <a:cs typeface="AvenirNext LT Pro Bold" panose="020B0804020202020204" charset="0"/>
            </a:endParaRPr>
          </a:p>
        </p:txBody>
      </p:sp>
      <p:sp>
        <p:nvSpPr>
          <p:cNvPr id="17" name="Rectangles 16"/>
          <p:cNvSpPr/>
          <p:nvPr/>
        </p:nvSpPr>
        <p:spPr>
          <a:xfrm rot="5400000">
            <a:off x="7886448" y="-473458"/>
            <a:ext cx="141792" cy="8770304"/>
          </a:xfrm>
          <a:prstGeom prst="rect">
            <a:avLst/>
          </a:prstGeom>
          <a:solidFill>
            <a:srgbClr val="F61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detail="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0977" y="2224968"/>
            <a:ext cx="2079365" cy="73914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0187" y="2281253"/>
            <a:ext cx="1315677" cy="62657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5923" y="1030411"/>
            <a:ext cx="3136495" cy="78884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50795" y="876682"/>
            <a:ext cx="1034459" cy="1008194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370389" y="4697433"/>
            <a:ext cx="28384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Montserrat Medium" panose="00000600000000000000" pitchFamily="2" charset="0"/>
              </a:rPr>
              <a:t>CONTATO 1</a:t>
            </a:r>
          </a:p>
          <a:p>
            <a:endParaRPr lang="pt-BR" dirty="0">
              <a:solidFill>
                <a:schemeClr val="bg1"/>
              </a:solidFill>
              <a:latin typeface="Montserrat Medium" panose="00000600000000000000" pitchFamily="2" charset="0"/>
            </a:endParaRPr>
          </a:p>
          <a:p>
            <a:r>
              <a:rPr lang="pt-BR" dirty="0">
                <a:solidFill>
                  <a:schemeClr val="bg1"/>
                </a:solidFill>
                <a:latin typeface="Montserrat Medium" panose="00000600000000000000" pitchFamily="2" charset="0"/>
              </a:rPr>
              <a:t>CONTATO 2</a:t>
            </a:r>
          </a:p>
          <a:p>
            <a:endParaRPr lang="pt-BR" dirty="0">
              <a:solidFill>
                <a:schemeClr val="bg1"/>
              </a:solidFill>
              <a:latin typeface="Montserrat Medium" panose="00000600000000000000" pitchFamily="2" charset="0"/>
            </a:endParaRPr>
          </a:p>
          <a:p>
            <a:r>
              <a:rPr lang="pt-BR" dirty="0">
                <a:solidFill>
                  <a:schemeClr val="bg1"/>
                </a:solidFill>
                <a:latin typeface="Montserrat Medium" panose="00000600000000000000" pitchFamily="2" charset="0"/>
              </a:rPr>
              <a:t>CONTATO 3</a:t>
            </a:r>
          </a:p>
        </p:txBody>
      </p:sp>
      <p:sp>
        <p:nvSpPr>
          <p:cNvPr id="15" name="Shape 4804"/>
          <p:cNvSpPr/>
          <p:nvPr/>
        </p:nvSpPr>
        <p:spPr>
          <a:xfrm>
            <a:off x="1020353" y="4743613"/>
            <a:ext cx="279328" cy="20314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4544" y="105000"/>
                </a:moveTo>
                <a:cubicBezTo>
                  <a:pt x="114544" y="105444"/>
                  <a:pt x="114505" y="105877"/>
                  <a:pt x="114450" y="106305"/>
                </a:cubicBezTo>
                <a:lnTo>
                  <a:pt x="80772" y="60000"/>
                </a:lnTo>
                <a:lnTo>
                  <a:pt x="114450" y="13694"/>
                </a:lnTo>
                <a:cubicBezTo>
                  <a:pt x="114505" y="14122"/>
                  <a:pt x="114544" y="14555"/>
                  <a:pt x="114544" y="15000"/>
                </a:cubicBezTo>
                <a:cubicBezTo>
                  <a:pt x="114544" y="15000"/>
                  <a:pt x="114544" y="105000"/>
                  <a:pt x="114544" y="105000"/>
                </a:cubicBezTo>
                <a:close/>
                <a:moveTo>
                  <a:pt x="109088" y="112500"/>
                </a:moveTo>
                <a:lnTo>
                  <a:pt x="10911" y="112500"/>
                </a:lnTo>
                <a:cubicBezTo>
                  <a:pt x="10272" y="112500"/>
                  <a:pt x="9661" y="112322"/>
                  <a:pt x="9094" y="112044"/>
                </a:cubicBezTo>
                <a:lnTo>
                  <a:pt x="43083" y="65300"/>
                </a:lnTo>
                <a:lnTo>
                  <a:pt x="52444" y="78177"/>
                </a:lnTo>
                <a:cubicBezTo>
                  <a:pt x="54533" y="81050"/>
                  <a:pt x="57266" y="82483"/>
                  <a:pt x="60000" y="82483"/>
                </a:cubicBezTo>
                <a:cubicBezTo>
                  <a:pt x="62733" y="82483"/>
                  <a:pt x="65466" y="81050"/>
                  <a:pt x="67550" y="78177"/>
                </a:cubicBezTo>
                <a:lnTo>
                  <a:pt x="76916" y="65300"/>
                </a:lnTo>
                <a:lnTo>
                  <a:pt x="110911" y="112044"/>
                </a:lnTo>
                <a:cubicBezTo>
                  <a:pt x="110338" y="112322"/>
                  <a:pt x="109733" y="112500"/>
                  <a:pt x="109088" y="112500"/>
                </a:cubicBezTo>
                <a:moveTo>
                  <a:pt x="5455" y="105000"/>
                </a:moveTo>
                <a:lnTo>
                  <a:pt x="5455" y="15000"/>
                </a:lnTo>
                <a:cubicBezTo>
                  <a:pt x="5455" y="14555"/>
                  <a:pt x="5494" y="14122"/>
                  <a:pt x="5550" y="13694"/>
                </a:cubicBezTo>
                <a:lnTo>
                  <a:pt x="39227" y="60000"/>
                </a:lnTo>
                <a:lnTo>
                  <a:pt x="5550" y="106305"/>
                </a:lnTo>
                <a:cubicBezTo>
                  <a:pt x="5494" y="105877"/>
                  <a:pt x="5455" y="105444"/>
                  <a:pt x="5455" y="105000"/>
                </a:cubicBezTo>
                <a:moveTo>
                  <a:pt x="10911" y="7500"/>
                </a:moveTo>
                <a:lnTo>
                  <a:pt x="109088" y="7500"/>
                </a:lnTo>
                <a:cubicBezTo>
                  <a:pt x="109733" y="7500"/>
                  <a:pt x="110338" y="7677"/>
                  <a:pt x="110911" y="7961"/>
                </a:cubicBezTo>
                <a:lnTo>
                  <a:pt x="63694" y="72877"/>
                </a:lnTo>
                <a:cubicBezTo>
                  <a:pt x="62711" y="74233"/>
                  <a:pt x="61394" y="74983"/>
                  <a:pt x="60000" y="74983"/>
                </a:cubicBezTo>
                <a:cubicBezTo>
                  <a:pt x="58605" y="74983"/>
                  <a:pt x="57288" y="74233"/>
                  <a:pt x="56300" y="72877"/>
                </a:cubicBezTo>
                <a:lnTo>
                  <a:pt x="9094" y="7961"/>
                </a:lnTo>
                <a:cubicBezTo>
                  <a:pt x="9661" y="7677"/>
                  <a:pt x="10272" y="7500"/>
                  <a:pt x="10911" y="7500"/>
                </a:cubicBezTo>
                <a:moveTo>
                  <a:pt x="109088" y="0"/>
                </a:moveTo>
                <a:lnTo>
                  <a:pt x="10911" y="0"/>
                </a:lnTo>
                <a:cubicBezTo>
                  <a:pt x="4883" y="0"/>
                  <a:pt x="0" y="6716"/>
                  <a:pt x="0" y="15000"/>
                </a:cubicBezTo>
                <a:lnTo>
                  <a:pt x="0" y="105000"/>
                </a:lnTo>
                <a:cubicBezTo>
                  <a:pt x="0" y="113283"/>
                  <a:pt x="4883" y="120000"/>
                  <a:pt x="10911" y="120000"/>
                </a:cubicBezTo>
                <a:lnTo>
                  <a:pt x="109088" y="120000"/>
                </a:lnTo>
                <a:cubicBezTo>
                  <a:pt x="115116" y="120000"/>
                  <a:pt x="120000" y="113283"/>
                  <a:pt x="120000" y="105000"/>
                </a:cubicBezTo>
                <a:lnTo>
                  <a:pt x="120000" y="15000"/>
                </a:lnTo>
                <a:cubicBezTo>
                  <a:pt x="120000" y="6716"/>
                  <a:pt x="115116" y="0"/>
                  <a:pt x="109088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 dirty="0">
              <a:solidFill>
                <a:schemeClr val="dk1"/>
              </a:solidFill>
              <a:latin typeface="Montserrat SemiBold" panose="00000700000000000000" pitchFamily="2" charset="0"/>
              <a:ea typeface="Lato"/>
              <a:cs typeface="Lato"/>
              <a:sym typeface="Lato"/>
            </a:endParaRPr>
          </a:p>
        </p:txBody>
      </p:sp>
      <p:sp>
        <p:nvSpPr>
          <p:cNvPr id="16" name="Shape 4833"/>
          <p:cNvSpPr/>
          <p:nvPr/>
        </p:nvSpPr>
        <p:spPr>
          <a:xfrm>
            <a:off x="1020351" y="5569218"/>
            <a:ext cx="279328" cy="27932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114544"/>
                </a:moveTo>
                <a:cubicBezTo>
                  <a:pt x="29872" y="114544"/>
                  <a:pt x="5455" y="90127"/>
                  <a:pt x="5455" y="60000"/>
                </a:cubicBezTo>
                <a:cubicBezTo>
                  <a:pt x="5455" y="29877"/>
                  <a:pt x="29872" y="5455"/>
                  <a:pt x="60000" y="5455"/>
                </a:cubicBezTo>
                <a:cubicBezTo>
                  <a:pt x="90127" y="5455"/>
                  <a:pt x="114544" y="29877"/>
                  <a:pt x="114544" y="60000"/>
                </a:cubicBezTo>
                <a:cubicBezTo>
                  <a:pt x="114544" y="90127"/>
                  <a:pt x="90127" y="114544"/>
                  <a:pt x="60000" y="114544"/>
                </a:cubicBezTo>
                <a:moveTo>
                  <a:pt x="60000" y="0"/>
                </a:moveTo>
                <a:cubicBezTo>
                  <a:pt x="26866" y="0"/>
                  <a:pt x="0" y="26861"/>
                  <a:pt x="0" y="60000"/>
                </a:cubicBezTo>
                <a:cubicBezTo>
                  <a:pt x="0" y="93138"/>
                  <a:pt x="26866" y="120000"/>
                  <a:pt x="60000" y="120000"/>
                </a:cubicBezTo>
                <a:cubicBezTo>
                  <a:pt x="93133" y="120000"/>
                  <a:pt x="120000" y="93138"/>
                  <a:pt x="120000" y="60000"/>
                </a:cubicBezTo>
                <a:cubicBezTo>
                  <a:pt x="120000" y="26861"/>
                  <a:pt x="93133" y="0"/>
                  <a:pt x="60000" y="0"/>
                </a:cubicBezTo>
                <a:moveTo>
                  <a:pt x="74611" y="51777"/>
                </a:moveTo>
                <a:cubicBezTo>
                  <a:pt x="66527" y="51777"/>
                  <a:pt x="65444" y="56644"/>
                  <a:pt x="65444" y="56644"/>
                </a:cubicBezTo>
                <a:lnTo>
                  <a:pt x="65455" y="51816"/>
                </a:lnTo>
                <a:lnTo>
                  <a:pt x="54544" y="51816"/>
                </a:lnTo>
                <a:lnTo>
                  <a:pt x="54544" y="81816"/>
                </a:lnTo>
                <a:lnTo>
                  <a:pt x="65455" y="81816"/>
                </a:lnTo>
                <a:lnTo>
                  <a:pt x="65455" y="65455"/>
                </a:lnTo>
                <a:cubicBezTo>
                  <a:pt x="65455" y="65455"/>
                  <a:pt x="65455" y="59961"/>
                  <a:pt x="70088" y="59961"/>
                </a:cubicBezTo>
                <a:cubicBezTo>
                  <a:pt x="72700" y="59961"/>
                  <a:pt x="73638" y="62400"/>
                  <a:pt x="73638" y="65455"/>
                </a:cubicBezTo>
                <a:lnTo>
                  <a:pt x="73638" y="81816"/>
                </a:lnTo>
                <a:lnTo>
                  <a:pt x="84544" y="81816"/>
                </a:lnTo>
                <a:lnTo>
                  <a:pt x="84544" y="65455"/>
                </a:lnTo>
                <a:cubicBezTo>
                  <a:pt x="84544" y="56916"/>
                  <a:pt x="80833" y="51777"/>
                  <a:pt x="74611" y="51777"/>
                </a:cubicBezTo>
                <a:moveTo>
                  <a:pt x="38183" y="81816"/>
                </a:moveTo>
                <a:lnTo>
                  <a:pt x="49050" y="81816"/>
                </a:lnTo>
                <a:lnTo>
                  <a:pt x="49050" y="51777"/>
                </a:lnTo>
                <a:lnTo>
                  <a:pt x="38183" y="51777"/>
                </a:lnTo>
                <a:cubicBezTo>
                  <a:pt x="38183" y="51777"/>
                  <a:pt x="38183" y="81816"/>
                  <a:pt x="38183" y="81816"/>
                </a:cubicBezTo>
                <a:close/>
                <a:moveTo>
                  <a:pt x="43616" y="38183"/>
                </a:moveTo>
                <a:cubicBezTo>
                  <a:pt x="40616" y="38183"/>
                  <a:pt x="38183" y="40627"/>
                  <a:pt x="38183" y="43644"/>
                </a:cubicBezTo>
                <a:cubicBezTo>
                  <a:pt x="38183" y="46661"/>
                  <a:pt x="40616" y="49105"/>
                  <a:pt x="43616" y="49105"/>
                </a:cubicBezTo>
                <a:cubicBezTo>
                  <a:pt x="46616" y="49105"/>
                  <a:pt x="49050" y="46661"/>
                  <a:pt x="49050" y="43644"/>
                </a:cubicBezTo>
                <a:cubicBezTo>
                  <a:pt x="49050" y="40627"/>
                  <a:pt x="46616" y="38183"/>
                  <a:pt x="43616" y="3818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 dirty="0">
              <a:solidFill>
                <a:schemeClr val="dk1"/>
              </a:solidFill>
              <a:latin typeface="Montserrat SemiBold" panose="00000700000000000000" pitchFamily="2" charset="0"/>
              <a:ea typeface="Lato"/>
              <a:cs typeface="Lato"/>
              <a:sym typeface="Lato"/>
            </a:endParaRPr>
          </a:p>
        </p:txBody>
      </p:sp>
      <p:sp>
        <p:nvSpPr>
          <p:cNvPr id="18" name="Shape 4837"/>
          <p:cNvSpPr/>
          <p:nvPr/>
        </p:nvSpPr>
        <p:spPr>
          <a:xfrm>
            <a:off x="1020353" y="5137750"/>
            <a:ext cx="279328" cy="27932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1816" y="76361"/>
                </a:moveTo>
                <a:cubicBezTo>
                  <a:pt x="81816" y="79372"/>
                  <a:pt x="79372" y="81816"/>
                  <a:pt x="76361" y="81816"/>
                </a:cubicBezTo>
                <a:lnTo>
                  <a:pt x="43638" y="81816"/>
                </a:lnTo>
                <a:cubicBezTo>
                  <a:pt x="40627" y="81816"/>
                  <a:pt x="38183" y="79372"/>
                  <a:pt x="38183" y="76361"/>
                </a:cubicBezTo>
                <a:lnTo>
                  <a:pt x="38183" y="57272"/>
                </a:lnTo>
                <a:lnTo>
                  <a:pt x="43911" y="57272"/>
                </a:lnTo>
                <a:cubicBezTo>
                  <a:pt x="43761" y="58166"/>
                  <a:pt x="43638" y="59066"/>
                  <a:pt x="43638" y="60000"/>
                </a:cubicBezTo>
                <a:cubicBezTo>
                  <a:pt x="43638" y="69038"/>
                  <a:pt x="50961" y="76361"/>
                  <a:pt x="60000" y="76361"/>
                </a:cubicBezTo>
                <a:cubicBezTo>
                  <a:pt x="69033" y="76361"/>
                  <a:pt x="76361" y="69038"/>
                  <a:pt x="76361" y="60000"/>
                </a:cubicBezTo>
                <a:cubicBezTo>
                  <a:pt x="76361" y="59066"/>
                  <a:pt x="76238" y="58166"/>
                  <a:pt x="76088" y="57272"/>
                </a:cubicBezTo>
                <a:lnTo>
                  <a:pt x="81816" y="57272"/>
                </a:lnTo>
                <a:cubicBezTo>
                  <a:pt x="81816" y="57272"/>
                  <a:pt x="81816" y="76361"/>
                  <a:pt x="81816" y="76361"/>
                </a:cubicBezTo>
                <a:close/>
                <a:moveTo>
                  <a:pt x="60000" y="49088"/>
                </a:moveTo>
                <a:cubicBezTo>
                  <a:pt x="66022" y="49088"/>
                  <a:pt x="70911" y="53977"/>
                  <a:pt x="70911" y="60000"/>
                </a:cubicBezTo>
                <a:cubicBezTo>
                  <a:pt x="70911" y="66022"/>
                  <a:pt x="66022" y="70911"/>
                  <a:pt x="60000" y="70911"/>
                </a:cubicBezTo>
                <a:cubicBezTo>
                  <a:pt x="53977" y="70911"/>
                  <a:pt x="49088" y="66022"/>
                  <a:pt x="49088" y="60000"/>
                </a:cubicBezTo>
                <a:cubicBezTo>
                  <a:pt x="49088" y="53977"/>
                  <a:pt x="53977" y="49088"/>
                  <a:pt x="60000" y="49088"/>
                </a:cubicBezTo>
                <a:moveTo>
                  <a:pt x="70911" y="40911"/>
                </a:moveTo>
                <a:lnTo>
                  <a:pt x="79088" y="40911"/>
                </a:lnTo>
                <a:lnTo>
                  <a:pt x="79088" y="49088"/>
                </a:lnTo>
                <a:lnTo>
                  <a:pt x="70911" y="49088"/>
                </a:lnTo>
                <a:cubicBezTo>
                  <a:pt x="70911" y="49088"/>
                  <a:pt x="70911" y="40911"/>
                  <a:pt x="70911" y="40911"/>
                </a:cubicBezTo>
                <a:close/>
                <a:moveTo>
                  <a:pt x="76361" y="32727"/>
                </a:moveTo>
                <a:lnTo>
                  <a:pt x="43638" y="32727"/>
                </a:lnTo>
                <a:cubicBezTo>
                  <a:pt x="37611" y="32727"/>
                  <a:pt x="32727" y="37611"/>
                  <a:pt x="32727" y="43638"/>
                </a:cubicBezTo>
                <a:lnTo>
                  <a:pt x="32727" y="76361"/>
                </a:lnTo>
                <a:cubicBezTo>
                  <a:pt x="32727" y="82388"/>
                  <a:pt x="37611" y="87272"/>
                  <a:pt x="43638" y="87272"/>
                </a:cubicBezTo>
                <a:lnTo>
                  <a:pt x="76361" y="87272"/>
                </a:lnTo>
                <a:cubicBezTo>
                  <a:pt x="82388" y="87272"/>
                  <a:pt x="87272" y="82388"/>
                  <a:pt x="87272" y="76361"/>
                </a:cubicBezTo>
                <a:lnTo>
                  <a:pt x="87272" y="43638"/>
                </a:lnTo>
                <a:cubicBezTo>
                  <a:pt x="87272" y="37611"/>
                  <a:pt x="82388" y="32727"/>
                  <a:pt x="76361" y="32727"/>
                </a:cubicBezTo>
                <a:moveTo>
                  <a:pt x="60000" y="114544"/>
                </a:moveTo>
                <a:cubicBezTo>
                  <a:pt x="29872" y="114544"/>
                  <a:pt x="5455" y="90127"/>
                  <a:pt x="5455" y="60000"/>
                </a:cubicBezTo>
                <a:cubicBezTo>
                  <a:pt x="5455" y="29877"/>
                  <a:pt x="29872" y="5455"/>
                  <a:pt x="60000" y="5455"/>
                </a:cubicBezTo>
                <a:cubicBezTo>
                  <a:pt x="90127" y="5455"/>
                  <a:pt x="114544" y="29877"/>
                  <a:pt x="114544" y="60000"/>
                </a:cubicBezTo>
                <a:cubicBezTo>
                  <a:pt x="114544" y="90127"/>
                  <a:pt x="90127" y="114544"/>
                  <a:pt x="60000" y="114544"/>
                </a:cubicBezTo>
                <a:moveTo>
                  <a:pt x="60000" y="0"/>
                </a:moveTo>
                <a:cubicBezTo>
                  <a:pt x="26861" y="0"/>
                  <a:pt x="0" y="26861"/>
                  <a:pt x="0" y="60000"/>
                </a:cubicBezTo>
                <a:cubicBezTo>
                  <a:pt x="0" y="93138"/>
                  <a:pt x="26861" y="120000"/>
                  <a:pt x="60000" y="120000"/>
                </a:cubicBezTo>
                <a:cubicBezTo>
                  <a:pt x="93138" y="120000"/>
                  <a:pt x="120000" y="93138"/>
                  <a:pt x="120000" y="60000"/>
                </a:cubicBezTo>
                <a:cubicBezTo>
                  <a:pt x="120000" y="26861"/>
                  <a:pt x="93138" y="0"/>
                  <a:pt x="60000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 dirty="0">
              <a:solidFill>
                <a:schemeClr val="dk1"/>
              </a:solidFill>
              <a:latin typeface="Montserrat SemiBold" panose="00000700000000000000" pitchFamily="2" charset="0"/>
              <a:ea typeface="Lato"/>
              <a:cs typeface="Lato"/>
              <a:sym typeface="Lato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0402" y="6171396"/>
            <a:ext cx="432016" cy="432016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10048318" y="6110516"/>
            <a:ext cx="22456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  <a:latin typeface="Montserrat Medium" panose="00000600000000000000" pitchFamily="2" charset="0"/>
              </a:rPr>
              <a:t>DESENVOLVIDO POR </a:t>
            </a:r>
            <a:br>
              <a:rPr lang="pt-BR" sz="1000" dirty="0">
                <a:solidFill>
                  <a:schemeClr val="bg1"/>
                </a:solidFill>
                <a:latin typeface="Montserrat Medium" panose="00000600000000000000" pitchFamily="2" charset="0"/>
              </a:rPr>
            </a:br>
            <a:r>
              <a:rPr lang="pt-BR" sz="1000" dirty="0">
                <a:solidFill>
                  <a:schemeClr val="bg1"/>
                </a:solidFill>
                <a:latin typeface="Montserrat Medium" panose="00000600000000000000" pitchFamily="2" charset="0"/>
              </a:rPr>
              <a:t>VALUAR PRÓ_MARKETING</a:t>
            </a:r>
            <a:br>
              <a:rPr lang="pt-BR" sz="1000" dirty="0">
                <a:solidFill>
                  <a:schemeClr val="bg1"/>
                </a:solidFill>
                <a:latin typeface="Montserrat Medium" panose="00000600000000000000" pitchFamily="2" charset="0"/>
              </a:rPr>
            </a:br>
            <a:r>
              <a:rPr lang="pt-BR" sz="1000" dirty="0">
                <a:solidFill>
                  <a:schemeClr val="bg1"/>
                </a:solidFill>
                <a:latin typeface="Montserrat Medium" panose="00000600000000000000" pitchFamily="2" charset="0"/>
              </a:rPr>
              <a:t>www.valuar.com.br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8"/>
          <p:cNvSpPr txBox="1"/>
          <p:nvPr/>
        </p:nvSpPr>
        <p:spPr>
          <a:xfrm>
            <a:off x="291464" y="228447"/>
            <a:ext cx="10478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3600" dirty="0">
                <a:solidFill>
                  <a:srgbClr val="C80030"/>
                </a:solidFill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DECLARAÇÃO</a:t>
            </a:r>
          </a:p>
        </p:txBody>
      </p:sp>
      <p:sp>
        <p:nvSpPr>
          <p:cNvPr id="6" name="Text Box 19"/>
          <p:cNvSpPr txBox="1"/>
          <p:nvPr/>
        </p:nvSpPr>
        <p:spPr>
          <a:xfrm>
            <a:off x="1350009" y="750890"/>
            <a:ext cx="59607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1800" dirty="0"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DE CONFLITO DE INTERESSES</a:t>
            </a:r>
          </a:p>
        </p:txBody>
      </p:sp>
      <p:sp>
        <p:nvSpPr>
          <p:cNvPr id="7" name="Text Box 12"/>
          <p:cNvSpPr txBox="1"/>
          <p:nvPr/>
        </p:nvSpPr>
        <p:spPr>
          <a:xfrm>
            <a:off x="1847273" y="1893793"/>
            <a:ext cx="8394608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C00000"/>
              </a:buClr>
              <a:buSzPct val="135000"/>
            </a:pPr>
            <a:r>
              <a:rPr lang="pt-BR" sz="1600" b="1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0"/>
                <a:cs typeface="Segoe UI Semibold" panose="020B0702040204020203" pitchFamily="34" charset="0"/>
              </a:rPr>
              <a:t>De acordo com a Resolução 1595/2000 do Conselho Federal de Medicina e com a RDC 96/2008 da ANVISA, declaro:</a:t>
            </a:r>
          </a:p>
          <a:p>
            <a:pPr>
              <a:spcAft>
                <a:spcPts val="600"/>
              </a:spcAft>
              <a:buClr>
                <a:srgbClr val="C00000"/>
              </a:buClr>
              <a:buSzPct val="135000"/>
            </a:pPr>
            <a:r>
              <a:rPr lang="pt-BR" sz="2000" b="1" i="0" dirty="0">
                <a:solidFill>
                  <a:srgbClr val="4C4C4C"/>
                </a:solidFill>
                <a:effectLst/>
                <a:latin typeface="Montserrat Medium" panose="00000600000000000000" pitchFamily="2" charset="0"/>
              </a:rPr>
              <a:t>🗸</a:t>
            </a:r>
            <a:r>
              <a:rPr lang="pt-BR"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0"/>
                <a:cs typeface="Segoe UI Semibold" panose="020B0702040204020203" pitchFamily="34" charset="0"/>
              </a:rPr>
              <a:t>Palestrante de XXXXXX, XXXXXX, XXXXXX, XXXXXX, XXXXXXX e XXXXXXX.</a:t>
            </a:r>
          </a:p>
          <a:p>
            <a:pPr>
              <a:spcAft>
                <a:spcPts val="600"/>
              </a:spcAft>
              <a:buClr>
                <a:srgbClr val="C00000"/>
              </a:buClr>
              <a:buSzPct val="135000"/>
            </a:pPr>
            <a:r>
              <a:rPr lang="pt-BR" sz="2000" b="1" i="0" dirty="0">
                <a:solidFill>
                  <a:srgbClr val="4C4C4C"/>
                </a:solidFill>
                <a:effectLst/>
                <a:latin typeface="Montserrat Medium" panose="00000600000000000000" pitchFamily="2" charset="0"/>
              </a:rPr>
              <a:t>🗸</a:t>
            </a:r>
            <a:r>
              <a:rPr lang="pt-BR" sz="1600" i="0" dirty="0">
                <a:solidFill>
                  <a:srgbClr val="4C4C4C"/>
                </a:solidFill>
                <a:effectLst/>
                <a:latin typeface="Montserrat Medium" panose="00000600000000000000" pitchFamily="2" charset="0"/>
              </a:rPr>
              <a:t> </a:t>
            </a:r>
            <a:r>
              <a:rPr lang="pt-BR"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0"/>
                <a:cs typeface="Segoe UI Semibold" panose="020B0702040204020203" pitchFamily="34" charset="0"/>
              </a:rPr>
              <a:t>Consultor da XXXXXXXX</a:t>
            </a:r>
          </a:p>
          <a:p>
            <a:pPr>
              <a:spcAft>
                <a:spcPts val="600"/>
              </a:spcAft>
              <a:buClr>
                <a:srgbClr val="C00000"/>
              </a:buClr>
              <a:buSzPct val="135000"/>
            </a:pPr>
            <a:endParaRPr lang="pt-BR" sz="1600" spc="-8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0"/>
              <a:cs typeface="Segoe UI Semibold" panose="020B0702040204020203" pitchFamily="34" charset="0"/>
            </a:endParaRPr>
          </a:p>
          <a:p>
            <a:pPr algn="ctr">
              <a:spcAft>
                <a:spcPts val="600"/>
              </a:spcAft>
              <a:buClr>
                <a:srgbClr val="C00000"/>
              </a:buClr>
              <a:buSzPct val="135000"/>
            </a:pPr>
            <a:r>
              <a:rPr lang="pt-BR"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0"/>
                <a:cs typeface="Segoe UI Semibold" panose="020B0702040204020203" pitchFamily="34" charset="0"/>
              </a:rPr>
              <a:t>Os meus pré-requisitos para participar desta atividade são a autonomia do pensamento científico, a interdependência de opiniões e a liberdade de expressão.</a:t>
            </a:r>
          </a:p>
          <a:p>
            <a:pPr algn="ctr">
              <a:spcAft>
                <a:spcPts val="600"/>
              </a:spcAft>
              <a:buClr>
                <a:srgbClr val="C00000"/>
              </a:buClr>
              <a:buSzPct val="135000"/>
            </a:pPr>
            <a:endParaRPr lang="pt-BR" sz="1600" spc="-8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0"/>
              <a:cs typeface="Segoe UI Semibold" panose="020B0702040204020203" pitchFamily="34" charset="0"/>
            </a:endParaRPr>
          </a:p>
          <a:p>
            <a:pPr algn="ctr">
              <a:spcAft>
                <a:spcPts val="600"/>
              </a:spcAft>
              <a:buClr>
                <a:srgbClr val="C00000"/>
              </a:buClr>
              <a:buSzPct val="135000"/>
            </a:pPr>
            <a:r>
              <a:rPr lang="pt-BR" sz="1600" b="1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0"/>
                <a:cs typeface="Segoe UI Semibold" panose="020B0702040204020203" pitchFamily="34" charset="0"/>
              </a:rPr>
              <a:t>Nome Sobrenome</a:t>
            </a:r>
          </a:p>
          <a:p>
            <a:pPr algn="ctr">
              <a:spcAft>
                <a:spcPts val="600"/>
              </a:spcAft>
              <a:buClr>
                <a:srgbClr val="C00000"/>
              </a:buClr>
              <a:buSzPct val="135000"/>
            </a:pPr>
            <a:r>
              <a:rPr lang="pt-BR" sz="1600" b="1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0"/>
                <a:cs typeface="Segoe UI Semibold" panose="020B0702040204020203" pitchFamily="34" charset="0"/>
              </a:rPr>
              <a:t>CRM XXXXX</a:t>
            </a:r>
            <a:endParaRPr lang="en-US" sz="1600" b="1" spc="-8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18"/>
          <p:cNvSpPr txBox="1"/>
          <p:nvPr/>
        </p:nvSpPr>
        <p:spPr>
          <a:xfrm>
            <a:off x="291464" y="228447"/>
            <a:ext cx="951188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3600" dirty="0">
                <a:solidFill>
                  <a:srgbClr val="C80030"/>
                </a:solidFill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EPIDEMIOLOGIA E IMPORTÂNCIA</a:t>
            </a:r>
          </a:p>
        </p:txBody>
      </p:sp>
      <p:sp>
        <p:nvSpPr>
          <p:cNvPr id="22" name="Text Box 19"/>
          <p:cNvSpPr txBox="1"/>
          <p:nvPr/>
        </p:nvSpPr>
        <p:spPr>
          <a:xfrm>
            <a:off x="7188834" y="705170"/>
            <a:ext cx="59607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1800" dirty="0"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DE HIPERTENSÃO EM PEDIATRIA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AEC7A6A-D762-4DFE-876F-E82BB0A5CCA0}"/>
              </a:ext>
            </a:extLst>
          </p:cNvPr>
          <p:cNvSpPr txBox="1"/>
          <p:nvPr/>
        </p:nvSpPr>
        <p:spPr>
          <a:xfrm>
            <a:off x="941160" y="1966585"/>
            <a:ext cx="1030967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800" dirty="0" err="1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Prevalência</a:t>
            </a:r>
            <a:r>
              <a:rPr lang="pt-BR" sz="1800" dirty="0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 de HA na idade </a:t>
            </a:r>
            <a:r>
              <a:rPr lang="pt-BR" sz="1800" dirty="0" err="1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pediátrica</a:t>
            </a:r>
            <a:r>
              <a:rPr lang="pt-BR" sz="1800" dirty="0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:  </a:t>
            </a:r>
            <a:r>
              <a:rPr lang="pt-BR" sz="1800" dirty="0">
                <a:solidFill>
                  <a:srgbClr val="C00000"/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3% a 5%</a:t>
            </a:r>
            <a:endParaRPr lang="pt-BR" sz="1800" dirty="0">
              <a:solidFill>
                <a:schemeClr val="bg2">
                  <a:lumMod val="75000"/>
                </a:schemeClr>
              </a:solidFill>
              <a:latin typeface="Montserrat" panose="00000500000000000000" pitchFamily="2" charset="0"/>
              <a:cs typeface="Montserrat SemiBold" panose="00000700000000000000" pitchFamily="2" charset="0"/>
            </a:endParaRPr>
          </a:p>
          <a:p>
            <a:pPr marL="342900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Estudo ERICA (Estudo dos Riscos Cardiovasculares em adolescentes) no Brasil  (faixa etária de </a:t>
            </a:r>
            <a:r>
              <a:rPr lang="pt-BR" sz="1800" dirty="0">
                <a:solidFill>
                  <a:srgbClr val="C00000"/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12-17 anos </a:t>
            </a:r>
            <a:r>
              <a:rPr lang="pt-BR" sz="1800" dirty="0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).</a:t>
            </a:r>
          </a:p>
          <a:p>
            <a:pPr marL="809625" lvl="6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800" dirty="0" err="1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Prevalência</a:t>
            </a:r>
            <a:r>
              <a:rPr lang="pt-BR" sz="1800" dirty="0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 total de PAE - </a:t>
            </a:r>
            <a:r>
              <a:rPr lang="pt-BR" sz="1800" dirty="0">
                <a:solidFill>
                  <a:srgbClr val="C00000"/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14,5% </a:t>
            </a:r>
          </a:p>
          <a:p>
            <a:pPr marL="809625" lvl="1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800" dirty="0" err="1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Prevalência</a:t>
            </a:r>
            <a:r>
              <a:rPr lang="pt-BR" sz="1800" dirty="0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 geral de HA - </a:t>
            </a:r>
            <a:r>
              <a:rPr lang="pt-BR" sz="1800" dirty="0">
                <a:solidFill>
                  <a:srgbClr val="C00000"/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9,6%</a:t>
            </a:r>
          </a:p>
          <a:p>
            <a:pPr marL="809625" lvl="1" indent="-342900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Cerca</a:t>
            </a:r>
            <a:r>
              <a:rPr lang="pt-BR" sz="1800" dirty="0">
                <a:solidFill>
                  <a:srgbClr val="C00000"/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 17,8%</a:t>
            </a:r>
            <a:r>
              <a:rPr lang="pt-BR" sz="1800" dirty="0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 da </a:t>
            </a:r>
            <a:r>
              <a:rPr lang="pt-BR" sz="1800" dirty="0" err="1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prevalência</a:t>
            </a:r>
            <a:r>
              <a:rPr lang="pt-BR" sz="1800" dirty="0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 de HA  pode ser </a:t>
            </a:r>
            <a:r>
              <a:rPr lang="pt-BR" sz="1800" dirty="0" err="1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atribuída</a:t>
            </a:r>
            <a:r>
              <a:rPr lang="pt-BR" sz="1800" dirty="0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 à obesidade.</a:t>
            </a:r>
            <a:r>
              <a:rPr lang="pt-BR" sz="1800" baseline="30000" dirty="0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703</a:t>
            </a:r>
            <a:r>
              <a:rPr lang="pt-BR" sz="1800" dirty="0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 </a:t>
            </a:r>
          </a:p>
          <a:p>
            <a:pPr marL="342900" indent="-342900" algn="just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A HA </a:t>
            </a:r>
            <a:r>
              <a:rPr lang="pt-BR" sz="1800" dirty="0" err="1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pediátrica</a:t>
            </a:r>
            <a:r>
              <a:rPr lang="pt-BR" sz="1800" dirty="0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, pode estar associada ao desenvolvimento de lesões de órgão alvo como : HVE,  aumento do espessura da camada </a:t>
            </a:r>
            <a:r>
              <a:rPr lang="pt-BR" sz="1800" dirty="0" err="1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médio-intimal</a:t>
            </a:r>
            <a:r>
              <a:rPr lang="pt-BR" sz="1800" dirty="0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 carotídea, </a:t>
            </a:r>
            <a:r>
              <a:rPr lang="pt-BR" sz="1800" dirty="0" err="1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redução</a:t>
            </a:r>
            <a:r>
              <a:rPr lang="pt-BR" sz="1800" dirty="0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Montserrat SemiBold" panose="00000700000000000000" pitchFamily="2" charset="0"/>
              </a:rPr>
              <a:t> da distensibilidade arterial e o estreitamento arteriolar na retina. </a:t>
            </a:r>
          </a:p>
          <a:p>
            <a:pPr algn="just">
              <a:spcAft>
                <a:spcPts val="1200"/>
              </a:spcAft>
            </a:pPr>
            <a:endParaRPr lang="pt-BR" sz="1800" dirty="0">
              <a:solidFill>
                <a:schemeClr val="bg2">
                  <a:lumMod val="75000"/>
                </a:schemeClr>
              </a:solidFill>
              <a:latin typeface="Montserrat" panose="00000500000000000000" pitchFamily="2" charset="0"/>
              <a:cs typeface="Montserrat SemiBold" panose="00000700000000000000" pitchFamily="2" charset="0"/>
            </a:endParaRPr>
          </a:p>
          <a:p>
            <a:pPr>
              <a:spcAft>
                <a:spcPts val="1200"/>
              </a:spcAft>
            </a:pPr>
            <a:endParaRPr lang="pt-BR" sz="1200" dirty="0">
              <a:latin typeface="Montserrat" panose="00000500000000000000" pitchFamily="2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FBD45C6-E2A8-4C9C-997F-D75C1FD9BBC9}"/>
              </a:ext>
            </a:extLst>
          </p:cNvPr>
          <p:cNvSpPr txBox="1"/>
          <p:nvPr/>
        </p:nvSpPr>
        <p:spPr>
          <a:xfrm>
            <a:off x="291465" y="6121569"/>
            <a:ext cx="611447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Barroso WKS, Rodrigues CIS, </a:t>
            </a:r>
            <a:r>
              <a:rPr lang="pt-BR" sz="900" dirty="0" err="1">
                <a:latin typeface="Montserrat Medium" panose="00000600000000000000" pitchFamily="2" charset="0"/>
                <a:cs typeface="Avenir LT Std 55 Roman" panose="020B0503020203020204" charset="0"/>
              </a:rPr>
              <a:t>Bortolotto</a:t>
            </a:r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 LA, Mota-Gomes MA, Brandão AA, </a:t>
            </a:r>
          </a:p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Feitosa ADM, et al. Diretrizes Brasileiras de Hipertensão Arterial – 2020. </a:t>
            </a:r>
          </a:p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Arq. Bras. </a:t>
            </a:r>
            <a:r>
              <a:rPr lang="pt-BR" sz="900" dirty="0" err="1">
                <a:latin typeface="Montserrat Medium" panose="00000600000000000000" pitchFamily="2" charset="0"/>
                <a:cs typeface="Avenir LT Std 55 Roman" panose="020B0503020203020204" charset="0"/>
              </a:rPr>
              <a:t>Cardiol</a:t>
            </a:r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. 2021;116(3):516-658.</a:t>
            </a:r>
            <a:endParaRPr lang="es-ES" sz="900" dirty="0">
              <a:latin typeface="Montserrat Medium" panose="00000600000000000000" pitchFamily="2" charset="0"/>
              <a:cs typeface="Avenir LT Std 55 Roman" panose="020B0503020203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ta: Pentágono 2">
            <a:extLst>
              <a:ext uri="{FF2B5EF4-FFF2-40B4-BE49-F238E27FC236}">
                <a16:creationId xmlns:a16="http://schemas.microsoft.com/office/drawing/2014/main" id="{B6D8449A-C2A6-4C1C-A0E7-9E2D822C4907}"/>
              </a:ext>
            </a:extLst>
          </p:cNvPr>
          <p:cNvSpPr/>
          <p:nvPr/>
        </p:nvSpPr>
        <p:spPr>
          <a:xfrm>
            <a:off x="220074" y="1557561"/>
            <a:ext cx="3430223" cy="2156476"/>
          </a:xfrm>
          <a:prstGeom prst="homePlate">
            <a:avLst>
              <a:gd name="adj" fmla="val 2879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  <a:latin typeface="Montserrat" panose="00000500000000000000" pitchFamily="2" charset="0"/>
            </a:endParaRPr>
          </a:p>
        </p:txBody>
      </p:sp>
      <p:sp>
        <p:nvSpPr>
          <p:cNvPr id="21" name="Text Box 18"/>
          <p:cNvSpPr txBox="1"/>
          <p:nvPr/>
        </p:nvSpPr>
        <p:spPr>
          <a:xfrm>
            <a:off x="291464" y="228447"/>
            <a:ext cx="9511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3600" dirty="0">
                <a:solidFill>
                  <a:srgbClr val="C80030"/>
                </a:solidFill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DEFINIÇÃO DA PRESSÃO ARTERIAL</a:t>
            </a:r>
          </a:p>
        </p:txBody>
      </p:sp>
      <p:sp>
        <p:nvSpPr>
          <p:cNvPr id="22" name="Text Box 19"/>
          <p:cNvSpPr txBox="1"/>
          <p:nvPr/>
        </p:nvSpPr>
        <p:spPr>
          <a:xfrm>
            <a:off x="6922134" y="705793"/>
            <a:ext cx="5960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1800" dirty="0"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DE ACORDO COM A FAIXA ETÁRIA </a:t>
            </a:r>
          </a:p>
        </p:txBody>
      </p:sp>
      <p:graphicFrame>
        <p:nvGraphicFramePr>
          <p:cNvPr id="7" name="Espaço Reservado para Conteúdo 3"/>
          <p:cNvGraphicFramePr/>
          <p:nvPr>
            <p:extLst>
              <p:ext uri="{D42A27DB-BD31-4B8C-83A1-F6EECF244321}">
                <p14:modId xmlns:p14="http://schemas.microsoft.com/office/powerpoint/2010/main" val="3073361163"/>
              </p:ext>
            </p:extLst>
          </p:nvPr>
        </p:nvGraphicFramePr>
        <p:xfrm>
          <a:off x="4097020" y="1266825"/>
          <a:ext cx="7768590" cy="4743045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3889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92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0525">
                <a:tc>
                  <a:txBody>
                    <a:bodyPr/>
                    <a:lstStyle/>
                    <a:p>
                      <a:r>
                        <a:rPr lang="pt-BR" sz="1400" dirty="0">
                          <a:effectLst/>
                          <a:latin typeface="Montserrat" panose="00000500000000000000" pitchFamily="2" charset="0"/>
                        </a:rPr>
                        <a:t>Crianças de 1 a 13 anos de idade</a:t>
                      </a:r>
                      <a:endParaRPr lang="pt-BR" sz="1400" dirty="0">
                        <a:effectLst/>
                        <a:latin typeface="Montserrat" panose="00000500000000000000" pitchFamily="2" charset="0"/>
                        <a:ea typeface="Arial Unicode MS" panose="020B0604020202020204" pitchFamily="34" charset="-128"/>
                        <a:cs typeface="Montserrat" panose="00000500000000000000" pitchFamily="2" charset="0"/>
                      </a:endParaRPr>
                    </a:p>
                  </a:txBody>
                  <a:tcPr marL="83977" marR="83977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effectLst/>
                          <a:latin typeface="Montserrat" panose="00000500000000000000" pitchFamily="2" charset="0"/>
                        </a:rPr>
                        <a:t>Crianças</a:t>
                      </a:r>
                      <a:r>
                        <a:rPr lang="en-US" sz="1400" dirty="0">
                          <a:effectLst/>
                          <a:latin typeface="Montserrat" panose="00000500000000000000" pitchFamily="2" charset="0"/>
                        </a:rPr>
                        <a:t> com </a:t>
                      </a:r>
                      <a:r>
                        <a:rPr lang="en-US" sz="1400" dirty="0" err="1">
                          <a:effectLst/>
                          <a:latin typeface="Montserrat" panose="00000500000000000000" pitchFamily="2" charset="0"/>
                        </a:rPr>
                        <a:t>idade</a:t>
                      </a:r>
                      <a:r>
                        <a:rPr lang="en-US" sz="1400" dirty="0">
                          <a:effectLst/>
                          <a:latin typeface="Montserrat" panose="00000500000000000000" pitchFamily="2" charset="0"/>
                        </a:rPr>
                        <a:t> ≥13 </a:t>
                      </a:r>
                      <a:r>
                        <a:rPr lang="en-US" sz="1400" dirty="0" err="1">
                          <a:effectLst/>
                          <a:latin typeface="Montserrat" panose="00000500000000000000" pitchFamily="2" charset="0"/>
                        </a:rPr>
                        <a:t>anos</a:t>
                      </a:r>
                      <a:endParaRPr lang="en-US" sz="1400" dirty="0">
                        <a:effectLst/>
                        <a:latin typeface="Montserrat" panose="00000500000000000000" pitchFamily="2" charset="0"/>
                        <a:ea typeface="Arial Unicode MS" panose="020B0604020202020204" pitchFamily="34" charset="-128"/>
                        <a:cs typeface="Montserrat" panose="00000500000000000000" pitchFamily="2" charset="0"/>
                      </a:endParaRPr>
                    </a:p>
                  </a:txBody>
                  <a:tcPr marL="83977" marR="83977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502">
                <a:tc>
                  <a:txBody>
                    <a:bodyPr/>
                    <a:lstStyle/>
                    <a:p>
                      <a:r>
                        <a:rPr lang="pt-BR" sz="1400">
                          <a:effectLst/>
                          <a:latin typeface="Montserrat" panose="00000500000000000000" pitchFamily="2" charset="0"/>
                        </a:rPr>
                        <a:t>PA normal: &lt;P90 para idade, sexo e altura</a:t>
                      </a:r>
                    </a:p>
                    <a:p>
                      <a:r>
                        <a:rPr lang="pt-BR" sz="1400">
                          <a:effectLst/>
                          <a:latin typeface="Montserrat" panose="00000500000000000000" pitchFamily="2" charset="0"/>
                        </a:rPr>
                        <a:t> </a:t>
                      </a:r>
                      <a:endParaRPr lang="pt-BR" sz="1400">
                        <a:effectLst/>
                        <a:latin typeface="Montserrat" panose="00000500000000000000" pitchFamily="2" charset="0"/>
                        <a:ea typeface="Arial Unicode MS" panose="020B0604020202020204" pitchFamily="34" charset="-128"/>
                        <a:cs typeface="Montserrat" panose="00000500000000000000" pitchFamily="2" charset="0"/>
                      </a:endParaRPr>
                    </a:p>
                  </a:txBody>
                  <a:tcPr marL="83977" marR="83977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Montserrat" panose="00000500000000000000" pitchFamily="2" charset="0"/>
                        </a:rPr>
                        <a:t>PA normal: &lt;120 / &lt;80 mm Hg</a:t>
                      </a:r>
                      <a:endParaRPr lang="pt-BR" sz="1400" dirty="0">
                        <a:effectLst/>
                        <a:latin typeface="Montserrat" panose="00000500000000000000" pitchFamily="2" charset="0"/>
                      </a:endParaRPr>
                    </a:p>
                    <a:p>
                      <a:r>
                        <a:rPr lang="en-US" sz="1400" dirty="0">
                          <a:effectLst/>
                          <a:latin typeface="Montserrat" panose="00000500000000000000" pitchFamily="2" charset="0"/>
                        </a:rPr>
                        <a:t> </a:t>
                      </a:r>
                      <a:endParaRPr lang="en-US" sz="1400" dirty="0">
                        <a:effectLst/>
                        <a:latin typeface="Montserrat" panose="00000500000000000000" pitchFamily="2" charset="0"/>
                        <a:ea typeface="Arial Unicode MS" panose="020B0604020202020204" pitchFamily="34" charset="-128"/>
                        <a:cs typeface="Montserrat" panose="00000500000000000000" pitchFamily="2" charset="0"/>
                      </a:endParaRPr>
                    </a:p>
                  </a:txBody>
                  <a:tcPr marL="83977" marR="83977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1687">
                <a:tc>
                  <a:txBody>
                    <a:bodyPr/>
                    <a:lstStyle/>
                    <a:p>
                      <a:r>
                        <a:rPr lang="pt-BR" sz="1400">
                          <a:effectLst/>
                          <a:latin typeface="Montserrat" panose="00000500000000000000" pitchFamily="2" charset="0"/>
                        </a:rPr>
                        <a:t>Pressão arterial elevada: </a:t>
                      </a:r>
                    </a:p>
                    <a:p>
                      <a:r>
                        <a:rPr lang="pt-BR" sz="1400">
                          <a:effectLst/>
                          <a:latin typeface="Montserrat" panose="00000500000000000000" pitchFamily="2" charset="0"/>
                        </a:rPr>
                        <a:t>PA ≥ P90 e &lt;95 percentil para idade, sexo e altura ou </a:t>
                      </a:r>
                    </a:p>
                    <a:p>
                      <a:r>
                        <a:rPr lang="pt-BR" sz="1400">
                          <a:effectLst/>
                          <a:latin typeface="Montserrat" panose="00000500000000000000" pitchFamily="2" charset="0"/>
                        </a:rPr>
                        <a:t>PA 120/80mmHg  mas &lt; P95(o que for menor)</a:t>
                      </a:r>
                    </a:p>
                    <a:p>
                      <a:r>
                        <a:rPr lang="pt-BR" sz="1400">
                          <a:effectLst/>
                          <a:latin typeface="Montserrat" panose="00000500000000000000" pitchFamily="2" charset="0"/>
                        </a:rPr>
                        <a:t> </a:t>
                      </a:r>
                      <a:endParaRPr lang="pt-BR" sz="1400">
                        <a:effectLst/>
                        <a:latin typeface="Montserrat" panose="00000500000000000000" pitchFamily="2" charset="0"/>
                        <a:ea typeface="Arial Unicode MS" panose="020B0604020202020204" pitchFamily="34" charset="-128"/>
                        <a:cs typeface="Montserrat" panose="00000500000000000000" pitchFamily="2" charset="0"/>
                      </a:endParaRPr>
                    </a:p>
                  </a:txBody>
                  <a:tcPr marL="83977" marR="83977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400" dirty="0">
                          <a:effectLst/>
                          <a:latin typeface="Montserrat" panose="00000500000000000000" pitchFamily="2" charset="0"/>
                        </a:rPr>
                        <a:t>Pressão arterial elevada: </a:t>
                      </a:r>
                    </a:p>
                    <a:p>
                      <a:r>
                        <a:rPr lang="pt-BR" sz="1400" dirty="0">
                          <a:effectLst/>
                          <a:latin typeface="Montserrat" panose="00000500000000000000" pitchFamily="2" charset="0"/>
                        </a:rPr>
                        <a:t>PA120 / &lt;80 mmHg a PA129 / &lt;80 mm Hg</a:t>
                      </a:r>
                      <a:endParaRPr lang="pt-BR" sz="1400" dirty="0">
                        <a:effectLst/>
                        <a:latin typeface="Montserrat" panose="00000500000000000000" pitchFamily="2" charset="0"/>
                        <a:ea typeface="Arial Unicode MS" panose="020B0604020202020204" pitchFamily="34" charset="-128"/>
                        <a:cs typeface="Montserrat" panose="00000500000000000000" pitchFamily="2" charset="0"/>
                      </a:endParaRPr>
                    </a:p>
                  </a:txBody>
                  <a:tcPr marL="83977" marR="83977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37767">
                <a:tc>
                  <a:txBody>
                    <a:bodyPr/>
                    <a:lstStyle/>
                    <a:p>
                      <a:r>
                        <a:rPr lang="pt-BR" sz="1400" dirty="0">
                          <a:effectLst/>
                          <a:latin typeface="Montserrat" panose="00000500000000000000" pitchFamily="2" charset="0"/>
                        </a:rPr>
                        <a:t>Hipertensão estágio 1: </a:t>
                      </a:r>
                    </a:p>
                    <a:p>
                      <a:r>
                        <a:rPr lang="pt-BR" sz="1400" dirty="0">
                          <a:effectLst/>
                          <a:latin typeface="Montserrat" panose="00000500000000000000" pitchFamily="2" charset="0"/>
                        </a:rPr>
                        <a:t>PA ≥ P95 para idade, sexo e altura até </a:t>
                      </a:r>
                    </a:p>
                    <a:p>
                      <a:r>
                        <a:rPr lang="pt-BR" sz="1400" dirty="0">
                          <a:effectLst/>
                          <a:latin typeface="Montserrat" panose="00000500000000000000" pitchFamily="2" charset="0"/>
                        </a:rPr>
                        <a:t>&lt; P95  + 12 mmHg ou PA entre 130/80 até 139/89mmHg (o que for menor)</a:t>
                      </a:r>
                    </a:p>
                    <a:p>
                      <a:r>
                        <a:rPr lang="pt-BR" sz="1400" dirty="0">
                          <a:effectLst/>
                          <a:latin typeface="Montserrat" panose="00000500000000000000" pitchFamily="2" charset="0"/>
                        </a:rPr>
                        <a:t> </a:t>
                      </a:r>
                      <a:endParaRPr lang="pt-BR" sz="1400" dirty="0">
                        <a:effectLst/>
                        <a:latin typeface="Montserrat" panose="00000500000000000000" pitchFamily="2" charset="0"/>
                        <a:ea typeface="Arial Unicode MS" panose="020B0604020202020204" pitchFamily="34" charset="-128"/>
                        <a:cs typeface="Montserrat" panose="00000500000000000000" pitchFamily="2" charset="0"/>
                      </a:endParaRPr>
                    </a:p>
                  </a:txBody>
                  <a:tcPr marL="83977" marR="83977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400" dirty="0">
                          <a:effectLst/>
                          <a:latin typeface="Montserrat" panose="00000500000000000000" pitchFamily="2" charset="0"/>
                        </a:rPr>
                        <a:t>Hipertensão estágio 1: </a:t>
                      </a:r>
                    </a:p>
                    <a:p>
                      <a:r>
                        <a:rPr lang="pt-BR" sz="1400" dirty="0">
                          <a:effectLst/>
                          <a:latin typeface="Montserrat" panose="00000500000000000000" pitchFamily="2" charset="0"/>
                        </a:rPr>
                        <a:t>PA 130/80 ou até 139/89 mm Hg</a:t>
                      </a:r>
                    </a:p>
                    <a:p>
                      <a:r>
                        <a:rPr lang="pt-BR" sz="1400" dirty="0">
                          <a:effectLst/>
                          <a:latin typeface="Montserrat" panose="00000500000000000000" pitchFamily="2" charset="0"/>
                        </a:rPr>
                        <a:t> </a:t>
                      </a:r>
                      <a:endParaRPr lang="pt-BR" sz="1400" dirty="0">
                        <a:effectLst/>
                        <a:latin typeface="Montserrat" panose="00000500000000000000" pitchFamily="2" charset="0"/>
                        <a:ea typeface="Arial Unicode MS" panose="020B0604020202020204" pitchFamily="34" charset="-128"/>
                        <a:cs typeface="Montserrat" panose="00000500000000000000" pitchFamily="2" charset="0"/>
                      </a:endParaRPr>
                    </a:p>
                  </a:txBody>
                  <a:tcPr marL="83977" marR="83977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27564">
                <a:tc>
                  <a:txBody>
                    <a:bodyPr/>
                    <a:lstStyle/>
                    <a:p>
                      <a:r>
                        <a:rPr lang="pt-BR" sz="1400" dirty="0">
                          <a:effectLst/>
                          <a:latin typeface="Montserrat" panose="00000500000000000000" pitchFamily="2" charset="0"/>
                        </a:rPr>
                        <a:t>Hipertensão estágio 2: </a:t>
                      </a:r>
                    </a:p>
                    <a:p>
                      <a:r>
                        <a:rPr lang="pt-BR" sz="1400" dirty="0">
                          <a:effectLst/>
                          <a:latin typeface="Montserrat" panose="00000500000000000000" pitchFamily="2" charset="0"/>
                        </a:rPr>
                        <a:t>PA ≥ P95 + 12 mmHg para idade, sexo e altura ou PA ≥140/90 mmHg</a:t>
                      </a:r>
                    </a:p>
                    <a:p>
                      <a:r>
                        <a:rPr lang="en-US" sz="1400" dirty="0">
                          <a:effectLst/>
                          <a:latin typeface="Montserrat" panose="00000500000000000000" pitchFamily="2" charset="0"/>
                        </a:rPr>
                        <a:t>(o que for </a:t>
                      </a:r>
                      <a:r>
                        <a:rPr lang="en-US" sz="1400" dirty="0" err="1">
                          <a:effectLst/>
                          <a:latin typeface="Montserrat" panose="00000500000000000000" pitchFamily="2" charset="0"/>
                        </a:rPr>
                        <a:t>menor</a:t>
                      </a:r>
                      <a:r>
                        <a:rPr lang="en-US" sz="1400" dirty="0">
                          <a:effectLst/>
                          <a:latin typeface="Montserrat" panose="00000500000000000000" pitchFamily="2" charset="0"/>
                        </a:rPr>
                        <a:t>)</a:t>
                      </a:r>
                      <a:endParaRPr lang="en-US" sz="1400" dirty="0">
                        <a:effectLst/>
                        <a:latin typeface="Montserrat" panose="00000500000000000000" pitchFamily="2" charset="0"/>
                        <a:ea typeface="Arial Unicode MS" panose="020B0604020202020204" pitchFamily="34" charset="-128"/>
                        <a:cs typeface="Montserrat" panose="00000500000000000000" pitchFamily="2" charset="0"/>
                      </a:endParaRPr>
                    </a:p>
                  </a:txBody>
                  <a:tcPr marL="83977" marR="83977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effectLst/>
                          <a:latin typeface="Montserrat" panose="00000500000000000000" pitchFamily="2" charset="0"/>
                        </a:rPr>
                        <a:t>Hipertensão</a:t>
                      </a:r>
                      <a:r>
                        <a:rPr lang="en-US" sz="1400" dirty="0"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Montserrat" panose="00000500000000000000" pitchFamily="2" charset="0"/>
                        </a:rPr>
                        <a:t>estágio</a:t>
                      </a:r>
                      <a:r>
                        <a:rPr lang="en-US" sz="1400" dirty="0">
                          <a:effectLst/>
                          <a:latin typeface="Montserrat" panose="00000500000000000000" pitchFamily="2" charset="0"/>
                        </a:rPr>
                        <a:t> 2: </a:t>
                      </a:r>
                      <a:endParaRPr lang="pt-BR" sz="1400" dirty="0">
                        <a:effectLst/>
                        <a:latin typeface="Montserrat" panose="00000500000000000000" pitchFamily="2" charset="0"/>
                      </a:endParaRPr>
                    </a:p>
                    <a:p>
                      <a:r>
                        <a:rPr lang="en-US" sz="1400" dirty="0">
                          <a:effectLst/>
                          <a:latin typeface="Montserrat" panose="00000500000000000000" pitchFamily="2" charset="0"/>
                        </a:rPr>
                        <a:t>PA ≥140/90mmHg</a:t>
                      </a:r>
                      <a:endParaRPr lang="en-US" sz="1400" dirty="0">
                        <a:effectLst/>
                        <a:latin typeface="Montserrat" panose="00000500000000000000" pitchFamily="2" charset="0"/>
                        <a:ea typeface="Arial Unicode MS" panose="020B0604020202020204" pitchFamily="34" charset="-128"/>
                        <a:cs typeface="Montserrat" panose="00000500000000000000" pitchFamily="2" charset="0"/>
                      </a:endParaRPr>
                    </a:p>
                  </a:txBody>
                  <a:tcPr marL="83977" marR="83977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C771002B-976B-4974-9F4D-424CF5389578}"/>
              </a:ext>
            </a:extLst>
          </p:cNvPr>
          <p:cNvSpPr txBox="1"/>
          <p:nvPr/>
        </p:nvSpPr>
        <p:spPr>
          <a:xfrm>
            <a:off x="291465" y="6121569"/>
            <a:ext cx="61144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900" dirty="0">
                <a:latin typeface="Montserrat Medium" panose="00000600000000000000" pitchFamily="2" charset="0"/>
                <a:cs typeface="Avenir LT Std 55 Roman" panose="020B0503020203020204" charset="0"/>
              </a:rPr>
              <a:t>Adaptado de Flynn et al </a:t>
            </a:r>
            <a:r>
              <a:rPr lang="es-ES" sz="900" baseline="30000" dirty="0">
                <a:latin typeface="Montserrat Medium" panose="00000600000000000000" pitchFamily="2" charset="0"/>
                <a:cs typeface="Avenir LT Std 55 Roman" panose="020B0503020203020204" charset="0"/>
              </a:rPr>
              <a:t>705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E89EF29-61D4-4EBB-A81F-539C52D2C3E9}"/>
              </a:ext>
            </a:extLst>
          </p:cNvPr>
          <p:cNvSpPr txBox="1"/>
          <p:nvPr/>
        </p:nvSpPr>
        <p:spPr>
          <a:xfrm>
            <a:off x="495300" y="2266800"/>
            <a:ext cx="26574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Montserrat" panose="00000500000000000000" pitchFamily="2" charset="0"/>
              </a:rPr>
              <a:t>HIPERTENSÃO ARTERIAL NA CRIANÇA E NO ADOLESCENTE 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48EAD51-376F-8A4B-A136-1A71393A8BA7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131755" y="227812"/>
            <a:ext cx="5918160" cy="591816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156CA9F-1F64-CF41-98BE-F3C8137D6B00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6142087" y="227813"/>
            <a:ext cx="5893804" cy="591815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24A1B1C-D4EA-9B49-BCC1-2BEB6B03C4B4}"/>
              </a:ext>
            </a:extLst>
          </p:cNvPr>
          <p:cNvSpPr/>
          <p:nvPr/>
        </p:nvSpPr>
        <p:spPr>
          <a:xfrm>
            <a:off x="2455629" y="6145972"/>
            <a:ext cx="12947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800" b="1" dirty="0">
                <a:solidFill>
                  <a:srgbClr val="FF0000"/>
                </a:solidFill>
              </a:rPr>
              <a:t>Meninos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6D55D48-D8A8-4949-A30F-B7C250537390}"/>
              </a:ext>
            </a:extLst>
          </p:cNvPr>
          <p:cNvSpPr/>
          <p:nvPr/>
        </p:nvSpPr>
        <p:spPr>
          <a:xfrm>
            <a:off x="9088989" y="6168943"/>
            <a:ext cx="1165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="1" dirty="0">
                <a:solidFill>
                  <a:srgbClr val="FF0000"/>
                </a:solidFill>
              </a:rPr>
              <a:t>Meninas</a:t>
            </a:r>
            <a:r>
              <a:rPr lang="pt-BR" sz="16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45360FA-DFA7-F443-B5E2-2867013DF9B8}"/>
              </a:ext>
            </a:extLst>
          </p:cNvPr>
          <p:cNvSpPr/>
          <p:nvPr/>
        </p:nvSpPr>
        <p:spPr>
          <a:xfrm>
            <a:off x="47047" y="6538275"/>
            <a:ext cx="21098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100" dirty="0">
                <a:latin typeface="Montserrat Medium" panose="00000600000000000000" pitchFamily="2" charset="0"/>
                <a:cs typeface="Avenir LT Std 55 Roman" panose="020B0503020203020204" charset="0"/>
              </a:rPr>
              <a:t>Adaptado de </a:t>
            </a:r>
            <a:r>
              <a:rPr lang="es-ES" sz="1100" dirty="0" err="1">
                <a:latin typeface="Montserrat Medium" panose="00000600000000000000" pitchFamily="2" charset="0"/>
                <a:cs typeface="Avenir LT Std 55 Roman" panose="020B0503020203020204" charset="0"/>
              </a:rPr>
              <a:t>Flynn</a:t>
            </a:r>
            <a:r>
              <a:rPr lang="es-ES" sz="1100" dirty="0">
                <a:latin typeface="Montserrat Medium" panose="00000600000000000000" pitchFamily="2" charset="0"/>
                <a:cs typeface="Avenir LT Std 55 Roman" panose="020B0503020203020204" charset="0"/>
              </a:rPr>
              <a:t> et al </a:t>
            </a:r>
            <a:r>
              <a:rPr lang="es-ES" sz="1100" baseline="30000" dirty="0">
                <a:latin typeface="Montserrat Medium" panose="00000600000000000000" pitchFamily="2" charset="0"/>
                <a:cs typeface="Avenir LT Std 55 Roman" panose="020B0503020203020204" charset="0"/>
              </a:rPr>
              <a:t>705</a:t>
            </a:r>
          </a:p>
        </p:txBody>
      </p:sp>
    </p:spTree>
    <p:extLst>
      <p:ext uri="{BB962C8B-B14F-4D97-AF65-F5344CB8AC3E}">
        <p14:creationId xmlns:p14="http://schemas.microsoft.com/office/powerpoint/2010/main" val="3167486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3395" y="1440180"/>
            <a:ext cx="11205209" cy="4525963"/>
          </a:xfrm>
        </p:spPr>
        <p:txBody>
          <a:bodyPr>
            <a:noAutofit/>
          </a:bodyPr>
          <a:lstStyle/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C00000"/>
                </a:solidFill>
                <a:cs typeface="Montserrat SemiBold" panose="00000700000000000000" pitchFamily="2" charset="0"/>
              </a:rPr>
              <a:t>M</a:t>
            </a:r>
            <a:r>
              <a:rPr lang="pt-PT" sz="1600" b="1" dirty="0" err="1">
                <a:solidFill>
                  <a:srgbClr val="C00000"/>
                </a:solidFill>
                <a:cs typeface="Montserrat SemiBold" panose="00000700000000000000" pitchFamily="2" charset="0"/>
              </a:rPr>
              <a:t>étodos</a:t>
            </a:r>
            <a:r>
              <a:rPr lang="pt-PT" sz="1600" b="1" dirty="0">
                <a:solidFill>
                  <a:srgbClr val="C00000"/>
                </a:solidFill>
                <a:cs typeface="Montserrat SemiBold" panose="00000700000000000000" pitchFamily="2" charset="0"/>
              </a:rPr>
              <a:t> de medida da PA</a:t>
            </a:r>
            <a:endParaRPr lang="pt-PT" sz="1600" b="1" dirty="0">
              <a:solidFill>
                <a:schemeClr val="bg2">
                  <a:lumMod val="75000"/>
                </a:schemeClr>
              </a:solidFill>
              <a:cs typeface="Montserrat SemiBold" panose="00000700000000000000" pitchFamily="2" charset="0"/>
            </a:endParaRPr>
          </a:p>
          <a:p>
            <a:pPr lvl="2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Preferencialmente no </a:t>
            </a:r>
            <a:r>
              <a:rPr lang="pt-BR" sz="1600" dirty="0" err="1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braço</a:t>
            </a:r>
            <a:r>
              <a:rPr lang="pt-BR" sz="1600" dirty="0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 direito</a:t>
            </a:r>
          </a:p>
          <a:p>
            <a:pPr lvl="3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200" b="1" dirty="0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Primeira consulta – MMSS e MMII</a:t>
            </a:r>
          </a:p>
          <a:p>
            <a:pPr lvl="2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Paciente deitado até os 3 anos de idade</a:t>
            </a:r>
          </a:p>
          <a:p>
            <a:pPr lvl="2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600" dirty="0" err="1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Crianças</a:t>
            </a:r>
            <a:r>
              <a:rPr lang="pt-BR" sz="1600" dirty="0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 maiores: </a:t>
            </a:r>
            <a:r>
              <a:rPr lang="pt-BR" sz="1600" dirty="0" err="1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posição</a:t>
            </a:r>
            <a:r>
              <a:rPr lang="pt-BR" sz="1600" dirty="0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 sentada com o </a:t>
            </a:r>
            <a:r>
              <a:rPr lang="pt-BR" sz="1600" dirty="0" err="1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braço</a:t>
            </a:r>
            <a:r>
              <a:rPr lang="pt-BR" sz="1600" dirty="0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 apoiado ao </a:t>
            </a:r>
            <a:r>
              <a:rPr lang="pt-BR" sz="1600" dirty="0" err="1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nível</a:t>
            </a:r>
            <a:r>
              <a:rPr lang="pt-BR" sz="1600" dirty="0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 do </a:t>
            </a:r>
            <a:r>
              <a:rPr lang="pt-BR" sz="1600" dirty="0" err="1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coração</a:t>
            </a:r>
            <a:r>
              <a:rPr lang="pt-BR" sz="1600" dirty="0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, utilizando o manguito correto. </a:t>
            </a:r>
          </a:p>
          <a:p>
            <a:pPr lvl="2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O comprimento da bolsa </a:t>
            </a:r>
            <a:r>
              <a:rPr lang="pt-BR" sz="1600" dirty="0" err="1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inflável</a:t>
            </a:r>
            <a:r>
              <a:rPr lang="pt-BR" sz="1600" dirty="0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 deve ser de 80% a 100% da </a:t>
            </a:r>
            <a:r>
              <a:rPr lang="pt-BR" sz="1600" dirty="0" err="1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circunferência</a:t>
            </a:r>
            <a:r>
              <a:rPr lang="pt-BR" sz="1600" dirty="0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 do </a:t>
            </a:r>
            <a:r>
              <a:rPr lang="pt-BR" sz="1600" dirty="0" err="1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braço</a:t>
            </a:r>
            <a:r>
              <a:rPr lang="pt-BR" sz="1600" dirty="0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 (CB) e a largura de pelo menos, 40% da CB .</a:t>
            </a: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C00000"/>
                </a:solidFill>
                <a:cs typeface="Montserrat SemiBold" panose="00000700000000000000" pitchFamily="2" charset="0"/>
              </a:rPr>
              <a:t>Anamnese</a:t>
            </a:r>
          </a:p>
          <a:p>
            <a:pPr lvl="2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Dados de nascimento, crescimento e desenvolvimento.</a:t>
            </a:r>
          </a:p>
          <a:p>
            <a:pPr lvl="2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Antecedentes de doenças renais, urológicas, endócrinas, cardíacas e neurológicas.</a:t>
            </a:r>
          </a:p>
          <a:p>
            <a:pPr lvl="2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Uso de medicamentos ou substancias que possam alterar a PA.</a:t>
            </a:r>
          </a:p>
          <a:p>
            <a:pPr lvl="2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História familiar de HA</a:t>
            </a:r>
            <a:endParaRPr lang="pt-BR" sz="1600" b="1" dirty="0">
              <a:solidFill>
                <a:schemeClr val="bg2">
                  <a:lumMod val="75000"/>
                </a:schemeClr>
              </a:solidFill>
              <a:cs typeface="Montserrat SemiBold" panose="00000700000000000000" pitchFamily="2" charset="0"/>
            </a:endParaRP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C00000"/>
                </a:solidFill>
                <a:cs typeface="Montserrat SemiBold" panose="00000700000000000000" pitchFamily="2" charset="0"/>
              </a:rPr>
              <a:t>Exame físico </a:t>
            </a:r>
          </a:p>
          <a:p>
            <a:pPr lvl="2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Calcular o </a:t>
            </a:r>
            <a:r>
              <a:rPr lang="pt-BR" sz="1600" dirty="0" err="1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índice</a:t>
            </a:r>
            <a:r>
              <a:rPr lang="pt-BR" sz="1600" dirty="0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 de massa corporal (IMC)</a:t>
            </a:r>
            <a:r>
              <a:rPr lang="pt-BR" sz="1600" baseline="30000" dirty="0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713 </a:t>
            </a:r>
          </a:p>
          <a:p>
            <a:pPr lvl="2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Procurar </a:t>
            </a:r>
            <a:r>
              <a:rPr lang="pt-BR" sz="1600" dirty="0" err="1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indícios</a:t>
            </a:r>
            <a:r>
              <a:rPr lang="pt-BR" sz="1600" dirty="0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 de HA </a:t>
            </a:r>
            <a:r>
              <a:rPr lang="pt-BR" sz="1600" dirty="0" err="1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secundária</a:t>
            </a:r>
            <a:r>
              <a:rPr lang="pt-BR" sz="1600" dirty="0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 (ver </a:t>
            </a:r>
            <a:r>
              <a:rPr lang="pt-BR" sz="1600" dirty="0" err="1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Capítulo</a:t>
            </a:r>
            <a:r>
              <a:rPr lang="pt-BR" sz="1600" dirty="0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 15).</a:t>
            </a:r>
            <a:r>
              <a:rPr lang="pt-BR" sz="1600" baseline="30000" dirty="0">
                <a:solidFill>
                  <a:schemeClr val="bg2">
                    <a:lumMod val="75000"/>
                  </a:schemeClr>
                </a:solidFill>
                <a:cs typeface="Montserrat SemiBold" panose="00000700000000000000" pitchFamily="2" charset="0"/>
              </a:rPr>
              <a:t>714 </a:t>
            </a:r>
          </a:p>
          <a:p>
            <a:pPr lvl="2"/>
            <a:endParaRPr lang="pt-BR" sz="1600" b="1" dirty="0">
              <a:solidFill>
                <a:schemeClr val="bg2">
                  <a:lumMod val="75000"/>
                </a:schemeClr>
              </a:solidFill>
              <a:cs typeface="Montserrat SemiBold" panose="00000700000000000000" pitchFamily="2" charset="0"/>
            </a:endParaRPr>
          </a:p>
          <a:p>
            <a:endParaRPr lang="pt-BR" sz="1600" b="1" dirty="0">
              <a:solidFill>
                <a:schemeClr val="bg2">
                  <a:lumMod val="75000"/>
                </a:schemeClr>
              </a:solidFill>
              <a:cs typeface="Montserrat SemiBold" panose="00000700000000000000" pitchFamily="2" charset="0"/>
            </a:endParaRPr>
          </a:p>
        </p:txBody>
      </p:sp>
      <p:sp>
        <p:nvSpPr>
          <p:cNvPr id="4" name="Text Box 18">
            <a:extLst>
              <a:ext uri="{FF2B5EF4-FFF2-40B4-BE49-F238E27FC236}">
                <a16:creationId xmlns:a16="http://schemas.microsoft.com/office/drawing/2014/main" id="{588B3C7A-5622-43C9-8D0D-829CE7CAEF48}"/>
              </a:ext>
            </a:extLst>
          </p:cNvPr>
          <p:cNvSpPr txBox="1"/>
          <p:nvPr/>
        </p:nvSpPr>
        <p:spPr>
          <a:xfrm>
            <a:off x="291464" y="228447"/>
            <a:ext cx="951188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3600" dirty="0">
                <a:solidFill>
                  <a:srgbClr val="C80030"/>
                </a:solidFill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HIPERTENSÃO ARTERIAL</a:t>
            </a:r>
          </a:p>
        </p:txBody>
      </p:sp>
      <p:sp>
        <p:nvSpPr>
          <p:cNvPr id="5" name="Text Box 19">
            <a:extLst>
              <a:ext uri="{FF2B5EF4-FFF2-40B4-BE49-F238E27FC236}">
                <a16:creationId xmlns:a16="http://schemas.microsoft.com/office/drawing/2014/main" id="{B53670CB-37B7-4FA3-B34F-866691553A93}"/>
              </a:ext>
            </a:extLst>
          </p:cNvPr>
          <p:cNvSpPr txBox="1"/>
          <p:nvPr/>
        </p:nvSpPr>
        <p:spPr>
          <a:xfrm>
            <a:off x="5419899" y="683501"/>
            <a:ext cx="6480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1800" dirty="0"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NA CRIANÇA E NO ADOLESCENTE -DIAGNÓSTICO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E6B9804-2E79-4F05-A50C-B47877A4B8EE}"/>
              </a:ext>
            </a:extLst>
          </p:cNvPr>
          <p:cNvSpPr txBox="1"/>
          <p:nvPr/>
        </p:nvSpPr>
        <p:spPr>
          <a:xfrm>
            <a:off x="291465" y="6121569"/>
            <a:ext cx="611447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Barroso WKS, Rodrigues CIS, </a:t>
            </a:r>
            <a:r>
              <a:rPr lang="pt-BR" sz="900" dirty="0" err="1">
                <a:latin typeface="Montserrat Medium" panose="00000600000000000000" pitchFamily="2" charset="0"/>
                <a:cs typeface="Avenir LT Std 55 Roman" panose="020B0503020203020204" charset="0"/>
              </a:rPr>
              <a:t>Bortolotto</a:t>
            </a:r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 LA, Mota-Gomes MA, Brandão AA, </a:t>
            </a:r>
          </a:p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Feitosa ADM, et al. Diretrizes Brasileiras de Hipertensão Arterial – 2020. </a:t>
            </a:r>
          </a:p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Arq. Bras. </a:t>
            </a:r>
            <a:r>
              <a:rPr lang="pt-BR" sz="900" dirty="0" err="1">
                <a:latin typeface="Montserrat Medium" panose="00000600000000000000" pitchFamily="2" charset="0"/>
                <a:cs typeface="Avenir LT Std 55 Roman" panose="020B0503020203020204" charset="0"/>
              </a:rPr>
              <a:t>Cardiol</a:t>
            </a:r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. 2021;116(3):516-658.</a:t>
            </a:r>
            <a:endParaRPr lang="es-ES" sz="900" dirty="0">
              <a:latin typeface="Montserrat Medium" panose="00000600000000000000" pitchFamily="2" charset="0"/>
              <a:cs typeface="Avenir LT Std 55 Roman" panose="020B0503020203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/>
          <p:cNvSpPr>
            <a:spLocks noGrp="1"/>
          </p:cNvSpPr>
          <p:nvPr/>
        </p:nvSpPr>
        <p:spPr>
          <a:xfrm>
            <a:off x="609599" y="2053590"/>
            <a:ext cx="9385935" cy="39903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 fontAlgn="base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</a:pPr>
            <a:r>
              <a:rPr lang="pt-PT" sz="1600" b="1" dirty="0">
                <a:solidFill>
                  <a:srgbClr val="C00000"/>
                </a:solidFill>
                <a:latin typeface="Montserrat" panose="00000500000000000000" pitchFamily="2" charset="0"/>
              </a:rPr>
              <a:t>Exames Complementares (HA Estágio 1 e 2)</a:t>
            </a:r>
          </a:p>
          <a:p>
            <a:pPr marL="742950" lvl="1" indent="-285750" fontAlgn="base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</a:pPr>
            <a:endParaRPr lang="pt-PT" sz="1600" b="1" dirty="0">
              <a:solidFill>
                <a:srgbClr val="C00000"/>
              </a:solidFill>
              <a:latin typeface="Montserrat" panose="00000500000000000000" pitchFamily="2" charset="0"/>
            </a:endParaRPr>
          </a:p>
          <a:p>
            <a:pPr lvl="2" fontAlgn="base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</a:pP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</a:rPr>
              <a:t>Para definir a etiologia (</a:t>
            </a:r>
            <a:r>
              <a:rPr lang="pt-BR" sz="1600" dirty="0" err="1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</a:rPr>
              <a:t>primária</a:t>
            </a: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</a:rPr>
              <a:t> ou </a:t>
            </a:r>
            <a:r>
              <a:rPr lang="pt-BR" sz="1600" dirty="0" err="1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</a:rPr>
              <a:t>secundária</a:t>
            </a: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</a:rPr>
              <a:t>) </a:t>
            </a:r>
          </a:p>
          <a:p>
            <a:pPr lvl="2" fontAlgn="base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</a:pP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</a:rPr>
              <a:t>Detectar </a:t>
            </a:r>
            <a:r>
              <a:rPr lang="pt-BR" sz="1600" dirty="0" err="1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</a:rPr>
              <a:t>lesão</a:t>
            </a: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</a:rPr>
              <a:t> de </a:t>
            </a:r>
            <a:r>
              <a:rPr lang="pt-BR" sz="1600" dirty="0" err="1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</a:rPr>
              <a:t>órgãos-alvo</a:t>
            </a: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</a:rPr>
              <a:t> (LOA) e fatores de risco cardiovasculares (FRCV) associados à HA</a:t>
            </a:r>
          </a:p>
          <a:p>
            <a:pPr lvl="2" fontAlgn="base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</a:pPr>
            <a:r>
              <a:rPr lang="pt-BR" sz="1600" dirty="0" err="1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</a:rPr>
              <a:t>Polissonografia</a:t>
            </a: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</a:rPr>
              <a:t> </a:t>
            </a:r>
          </a:p>
          <a:p>
            <a:pPr lvl="3" fontAlgn="base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har char="–"/>
            </a:pP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</a:rPr>
              <a:t>Transtorno do sono detectado na anamnese. </a:t>
            </a:r>
            <a:endParaRPr lang="pt-PT" sz="1600" dirty="0">
              <a:solidFill>
                <a:schemeClr val="bg2">
                  <a:lumMod val="75000"/>
                </a:schemeClr>
              </a:solidFill>
              <a:latin typeface="Montserrat" panose="00000500000000000000" pitchFamily="2" charset="0"/>
            </a:endParaRPr>
          </a:p>
          <a:p>
            <a:pPr marL="342900" indent="-342900" fontAlgn="base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pt-PT" sz="1600" b="1" dirty="0">
              <a:solidFill>
                <a:schemeClr val="bg2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23D7215-77E1-4B5D-AC5A-A5C72DAF589F}"/>
              </a:ext>
            </a:extLst>
          </p:cNvPr>
          <p:cNvSpPr txBox="1"/>
          <p:nvPr/>
        </p:nvSpPr>
        <p:spPr>
          <a:xfrm>
            <a:off x="291465" y="6121569"/>
            <a:ext cx="611447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Barroso WKS, Rodrigues CIS, </a:t>
            </a:r>
            <a:r>
              <a:rPr lang="pt-BR" sz="900" dirty="0" err="1">
                <a:latin typeface="Montserrat Medium" panose="00000600000000000000" pitchFamily="2" charset="0"/>
                <a:cs typeface="Avenir LT Std 55 Roman" panose="020B0503020203020204" charset="0"/>
              </a:rPr>
              <a:t>Bortolotto</a:t>
            </a:r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 LA, Mota-Gomes MA, Brandão AA, </a:t>
            </a:r>
          </a:p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Feitosa ADM, et al. Diretrizes Brasileiras de Hipertensão Arterial – 2020. </a:t>
            </a:r>
          </a:p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Arq. Bras. </a:t>
            </a:r>
            <a:r>
              <a:rPr lang="pt-BR" sz="900" dirty="0" err="1">
                <a:latin typeface="Montserrat Medium" panose="00000600000000000000" pitchFamily="2" charset="0"/>
                <a:cs typeface="Avenir LT Std 55 Roman" panose="020B0503020203020204" charset="0"/>
              </a:rPr>
              <a:t>Cardiol</a:t>
            </a:r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. 2021;116(3):516-658.</a:t>
            </a:r>
            <a:endParaRPr lang="es-ES" sz="900" dirty="0">
              <a:latin typeface="Montserrat Medium" panose="00000600000000000000" pitchFamily="2" charset="0"/>
              <a:cs typeface="Avenir LT Std 55 Roman" panose="020B0503020203020204" charset="0"/>
            </a:endParaRPr>
          </a:p>
        </p:txBody>
      </p:sp>
      <p:sp>
        <p:nvSpPr>
          <p:cNvPr id="4" name="Text Box 18">
            <a:extLst>
              <a:ext uri="{FF2B5EF4-FFF2-40B4-BE49-F238E27FC236}">
                <a16:creationId xmlns:a16="http://schemas.microsoft.com/office/drawing/2014/main" id="{0909D33E-558A-436D-B8C2-4DD37113E85F}"/>
              </a:ext>
            </a:extLst>
          </p:cNvPr>
          <p:cNvSpPr txBox="1"/>
          <p:nvPr/>
        </p:nvSpPr>
        <p:spPr>
          <a:xfrm>
            <a:off x="291464" y="228447"/>
            <a:ext cx="951188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3600" dirty="0">
                <a:solidFill>
                  <a:srgbClr val="C80030"/>
                </a:solidFill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HIPERTENSÃO ARTERIAL</a:t>
            </a:r>
          </a:p>
        </p:txBody>
      </p:sp>
      <p:sp>
        <p:nvSpPr>
          <p:cNvPr id="5" name="Text Box 19">
            <a:extLst>
              <a:ext uri="{FF2B5EF4-FFF2-40B4-BE49-F238E27FC236}">
                <a16:creationId xmlns:a16="http://schemas.microsoft.com/office/drawing/2014/main" id="{3BD98C33-10A0-4748-889E-3D554A3954BA}"/>
              </a:ext>
            </a:extLst>
          </p:cNvPr>
          <p:cNvSpPr txBox="1"/>
          <p:nvPr/>
        </p:nvSpPr>
        <p:spPr>
          <a:xfrm>
            <a:off x="5594465" y="683501"/>
            <a:ext cx="6306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1800" dirty="0"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NA CRIANÇA E NO ADOLESCENTE-DIAGNÓSTICO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8"/>
          <p:cNvSpPr txBox="1"/>
          <p:nvPr/>
        </p:nvSpPr>
        <p:spPr>
          <a:xfrm>
            <a:off x="291464" y="228447"/>
            <a:ext cx="1047813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3600" dirty="0">
                <a:solidFill>
                  <a:srgbClr val="C80030"/>
                </a:solidFill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INVESTIGAÇÃO INICIAL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4874259" y="724382"/>
            <a:ext cx="718439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1800" dirty="0"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DE CRIANÇAS E ADOLESCENTES COM HA </a:t>
            </a:r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143716" y="1534641"/>
            <a:ext cx="5904568" cy="4046855"/>
          </a:xfrm>
          <a:prstGeom prst="rect">
            <a:avLst/>
          </a:prstGeom>
        </p:spPr>
      </p:pic>
      <p:sp>
        <p:nvSpPr>
          <p:cNvPr id="3" name="Retângulo: Cantos Arredondados 21"/>
          <p:cNvSpPr/>
          <p:nvPr/>
        </p:nvSpPr>
        <p:spPr>
          <a:xfrm>
            <a:off x="2747243" y="1423517"/>
            <a:ext cx="6697514" cy="4269105"/>
          </a:xfrm>
          <a:prstGeom prst="roundRect">
            <a:avLst>
              <a:gd name="adj" fmla="val 2005"/>
            </a:avLst>
          </a:prstGeom>
          <a:noFill/>
          <a:ln w="28575">
            <a:solidFill>
              <a:srgbClr val="C80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Montserrat" panose="00000500000000000000" pitchFamily="2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71274BC-9930-4E36-81AE-75071A973442}"/>
              </a:ext>
            </a:extLst>
          </p:cNvPr>
          <p:cNvSpPr txBox="1"/>
          <p:nvPr/>
        </p:nvSpPr>
        <p:spPr>
          <a:xfrm>
            <a:off x="291465" y="6121569"/>
            <a:ext cx="611447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Barroso WKS, Rodrigues CIS, </a:t>
            </a:r>
            <a:r>
              <a:rPr lang="pt-BR" sz="900" dirty="0" err="1">
                <a:latin typeface="Montserrat Medium" panose="00000600000000000000" pitchFamily="2" charset="0"/>
                <a:cs typeface="Avenir LT Std 55 Roman" panose="020B0503020203020204" charset="0"/>
              </a:rPr>
              <a:t>Bortolotto</a:t>
            </a:r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 LA, Mota-Gomes MA, Brandão AA, </a:t>
            </a:r>
          </a:p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Feitosa ADM, et al. Diretrizes Brasileiras de Hipertensão Arterial – 2020. </a:t>
            </a:r>
          </a:p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Arq. Bras. </a:t>
            </a:r>
            <a:r>
              <a:rPr lang="pt-BR" sz="900" dirty="0" err="1">
                <a:latin typeface="Montserrat Medium" panose="00000600000000000000" pitchFamily="2" charset="0"/>
                <a:cs typeface="Avenir LT Std 55 Roman" panose="020B0503020203020204" charset="0"/>
              </a:rPr>
              <a:t>Cardiol</a:t>
            </a:r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. 2021;116(3):516-658.</a:t>
            </a:r>
            <a:endParaRPr lang="es-ES" sz="900" dirty="0">
              <a:latin typeface="Montserrat Medium" panose="00000600000000000000" pitchFamily="2" charset="0"/>
              <a:cs typeface="Avenir LT Std 55 Roman" panose="020B0503020203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883602" y="665480"/>
            <a:ext cx="10424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dirty="0"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VALORES DE PA CONSIDERANDO COMO SINAL DE ALERTA PARA A NECESSIDADE DE AVALIAÇÃO CLÍNICA ADICIONAL  SEGUNDO A IDADE CRONOLÓGICA</a:t>
            </a:r>
          </a:p>
        </p:txBody>
      </p:sp>
      <p:pic>
        <p:nvPicPr>
          <p:cNvPr id="4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019" y="1304057"/>
            <a:ext cx="4759960" cy="470090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2DC24F7-8449-43FD-B216-66D69A413242}"/>
              </a:ext>
            </a:extLst>
          </p:cNvPr>
          <p:cNvSpPr txBox="1"/>
          <p:nvPr/>
        </p:nvSpPr>
        <p:spPr>
          <a:xfrm>
            <a:off x="291465" y="6121569"/>
            <a:ext cx="611447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Barroso WKS, Rodrigues CIS, </a:t>
            </a:r>
            <a:r>
              <a:rPr lang="pt-BR" sz="900" dirty="0" err="1">
                <a:latin typeface="Montserrat Medium" panose="00000600000000000000" pitchFamily="2" charset="0"/>
                <a:cs typeface="Avenir LT Std 55 Roman" panose="020B0503020203020204" charset="0"/>
              </a:rPr>
              <a:t>Bortolotto</a:t>
            </a:r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 LA, Mota-Gomes MA, Brandão AA, </a:t>
            </a:r>
          </a:p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Feitosa ADM, et al. Diretrizes Brasileiras de Hipertensão Arterial – 2020. </a:t>
            </a:r>
          </a:p>
          <a:p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Arq. Bras. </a:t>
            </a:r>
            <a:r>
              <a:rPr lang="pt-BR" sz="900" dirty="0" err="1">
                <a:latin typeface="Montserrat Medium" panose="00000600000000000000" pitchFamily="2" charset="0"/>
                <a:cs typeface="Avenir LT Std 55 Roman" panose="020B0503020203020204" charset="0"/>
              </a:rPr>
              <a:t>Cardiol</a:t>
            </a:r>
            <a:r>
              <a:rPr lang="pt-BR" sz="900" dirty="0">
                <a:latin typeface="Montserrat Medium" panose="00000600000000000000" pitchFamily="2" charset="0"/>
                <a:cs typeface="Avenir LT Std 55 Roman" panose="020B0503020203020204" charset="0"/>
              </a:rPr>
              <a:t>. 2021;116(3):516-658.</a:t>
            </a:r>
            <a:endParaRPr lang="es-ES" sz="900" dirty="0">
              <a:latin typeface="Montserrat Medium" panose="00000600000000000000" pitchFamily="2" charset="0"/>
              <a:cs typeface="Avenir LT Std 55 Roman" panose="020B0503020203020204" charset="0"/>
            </a:endParaRPr>
          </a:p>
        </p:txBody>
      </p:sp>
      <p:sp>
        <p:nvSpPr>
          <p:cNvPr id="7" name="Text Box 18">
            <a:extLst>
              <a:ext uri="{FF2B5EF4-FFF2-40B4-BE49-F238E27FC236}">
                <a16:creationId xmlns:a16="http://schemas.microsoft.com/office/drawing/2014/main" id="{816F1E69-6496-E045-8CE4-3D74A08290CA}"/>
              </a:ext>
            </a:extLst>
          </p:cNvPr>
          <p:cNvSpPr txBox="1"/>
          <p:nvPr/>
        </p:nvSpPr>
        <p:spPr>
          <a:xfrm>
            <a:off x="215264" y="101447"/>
            <a:ext cx="1047813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3600" dirty="0">
                <a:solidFill>
                  <a:srgbClr val="C80030"/>
                </a:solidFill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INVESTIGAÇÃO INICIAL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1398</TotalTime>
  <Words>1801</Words>
  <Application>Microsoft Office PowerPoint</Application>
  <PresentationFormat>Widescreen</PresentationFormat>
  <Paragraphs>179</Paragraphs>
  <Slides>18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5" baseType="lpstr">
      <vt:lpstr>Arial</vt:lpstr>
      <vt:lpstr>Montserrat ExtraBold</vt:lpstr>
      <vt:lpstr>Montserrat</vt:lpstr>
      <vt:lpstr>Calibri</vt:lpstr>
      <vt:lpstr>Montserrat Medium</vt:lpstr>
      <vt:lpstr>Montserrat SemiBold</vt:lpstr>
      <vt:lpstr>1_Default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Lenovo</dc:creator>
  <cp:lastModifiedBy>Audes Feitosa</cp:lastModifiedBy>
  <cp:revision>202</cp:revision>
  <dcterms:created xsi:type="dcterms:W3CDTF">2021-03-09T16:10:00Z</dcterms:created>
  <dcterms:modified xsi:type="dcterms:W3CDTF">2021-04-24T20:18:03Z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1033-11.2.0.9669</vt:lpwstr>
  </property>
</Properties>
</file>